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62" r:id="rId2"/>
    <p:sldId id="284" r:id="rId3"/>
    <p:sldId id="309" r:id="rId4"/>
    <p:sldId id="330" r:id="rId5"/>
    <p:sldId id="312" r:id="rId6"/>
    <p:sldId id="314" r:id="rId7"/>
    <p:sldId id="327" r:id="rId8"/>
    <p:sldId id="315" r:id="rId9"/>
    <p:sldId id="316" r:id="rId10"/>
    <p:sldId id="317" r:id="rId11"/>
    <p:sldId id="319" r:id="rId12"/>
    <p:sldId id="320" r:id="rId13"/>
    <p:sldId id="322" r:id="rId14"/>
    <p:sldId id="323" r:id="rId15"/>
    <p:sldId id="324" r:id="rId16"/>
    <p:sldId id="325" r:id="rId17"/>
    <p:sldId id="329" r:id="rId18"/>
    <p:sldId id="328" r:id="rId19"/>
    <p:sldId id="32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2" autoAdjust="0"/>
    <p:restoredTop sz="94706" autoAdjust="0"/>
  </p:normalViewPr>
  <p:slideViewPr>
    <p:cSldViewPr snapToGrid="0">
      <p:cViewPr varScale="1">
        <p:scale>
          <a:sx n="116" d="100"/>
          <a:sy n="116" d="100"/>
        </p:scale>
        <p:origin x="276" y="108"/>
      </p:cViewPr>
      <p:guideLst>
        <p:guide pos="3840"/>
        <p:guide orient="horz" pos="2160"/>
      </p:guideLst>
    </p:cSldViewPr>
  </p:slideViewPr>
  <p:notesTextViewPr>
    <p:cViewPr>
      <p:scale>
        <a:sx n="1" d="1"/>
        <a:sy n="1" d="1"/>
      </p:scale>
      <p:origin x="0" y="0"/>
    </p:cViewPr>
  </p:notesTextViewPr>
  <p:notesViewPr>
    <p:cSldViewPr snapToGrid="0" showGuide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9BCE0C-CD74-4A59-802C-6D2F8C15331A}" type="datetimeFigureOut">
              <a:rPr lang="en-US" smtClean="0"/>
              <a:t>3/22/2020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98501B-77B5-4365-9881-C6E19A3C1E42}" type="slidenum">
              <a:rPr lang="en-US" smtClean="0"/>
              <a:t>‹#›</a:t>
            </a:fld>
            <a:endParaRPr lang="en-US"/>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FDEA8-CBB8-46CC-9562-028963DBC55A}" type="datetimeFigureOut">
              <a:rPr lang="en-US" smtClean="0"/>
              <a:t>3/22/2020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BD8E7-1312-41F3-99C4-6DA5AF891969}" type="slidenum">
              <a:rPr lang="en-US" smtClean="0"/>
              <a:t>‹#›</a:t>
            </a:fld>
            <a:endParaRPr lang="en-US"/>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0" y="1548245"/>
            <a:ext cx="10515600" cy="2240280"/>
          </a:xfrm>
        </p:spPr>
        <p:txBody>
          <a:bodyPr anchor="b">
            <a:normAutofit/>
          </a:bodyPr>
          <a:lstStyle>
            <a:lvl1pPr algn="ctr">
              <a:defRPr sz="440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838200" y="3854659"/>
            <a:ext cx="10515600" cy="1143000"/>
          </a:xfrm>
        </p:spPr>
        <p:txBody>
          <a:bodyPr>
            <a:normAutofit/>
          </a:bodyPr>
          <a:lstStyle>
            <a:lvl1pPr marL="0" indent="0" algn="ctr">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798862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32813" y="1683327"/>
            <a:ext cx="3125787" cy="2877260"/>
          </a:xfrm>
        </p:spPr>
        <p:txBody>
          <a:bodyPr anchor="b">
            <a:normAutofit/>
          </a:bodyPr>
          <a:lstStyle>
            <a:lvl1pPr>
              <a:defRPr sz="3000">
                <a:solidFill>
                  <a:schemeClr val="bg1"/>
                </a:solidFill>
              </a:defRPr>
            </a:lvl1pPr>
          </a:lstStyle>
          <a:p>
            <a:r>
              <a:rPr lang="en-US" smtClean="0"/>
              <a:t>Click to edit Master title style</a:t>
            </a:r>
            <a:endParaRPr lang="en-US"/>
          </a:p>
        </p:txBody>
      </p:sp>
      <p:sp>
        <p:nvSpPr>
          <p:cNvPr id="6" name="Picture Placeholder 2" descr="An empty placeholder to add an image. Click on the placeholder and select the image that you wish to add"/>
          <p:cNvSpPr>
            <a:spLocks noGrp="1"/>
          </p:cNvSpPr>
          <p:nvPr>
            <p:ph type="pic" idx="1"/>
          </p:nvPr>
        </p:nvSpPr>
        <p:spPr>
          <a:xfrm>
            <a:off x="0" y="0"/>
            <a:ext cx="8101584"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vl1pPr>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3/22/2020</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57200"/>
            <a:ext cx="1943100" cy="5719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457200"/>
            <a:ext cx="7048500" cy="5719762"/>
          </a:xfrm>
        </p:spPr>
        <p:txBody>
          <a:bodyPr vert="eaVert"/>
          <a:lstStyle>
            <a:lvl1pPr>
              <a:defRPr/>
            </a:lvl1pPr>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3/22/2020</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 y="5084483"/>
            <a:ext cx="11125200" cy="914400"/>
          </a:xfrm>
        </p:spPr>
        <p:txBody>
          <a:bodyPr anchor="b">
            <a:normAutofit/>
          </a:bodyPr>
          <a:lstStyle>
            <a:lvl1pPr algn="ctr">
              <a:defRPr sz="4400" spc="-50" baseline="0">
                <a:solidFill>
                  <a:schemeClr val="bg1"/>
                </a:solidFill>
              </a:defRPr>
            </a:lvl1pPr>
          </a:lstStyle>
          <a:p>
            <a:r>
              <a:rPr lang="en-US" smtClean="0"/>
              <a:t>Click to edit Master title style</a:t>
            </a:r>
            <a:endParaRPr lang="en-US" dirty="0"/>
          </a:p>
        </p:txBody>
      </p:sp>
      <p:sp>
        <p:nvSpPr>
          <p:cNvPr id="9" name="Picture Placeholder 2" descr="An empty placeholder to add an image. Click on the placeholder and select the image that you wish to add"/>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3" name="Picture Placeholder 2" descr="An empty placeholder to add an image. Click on the placeholder and select the image that you wish to add"/>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4" name="Picture Placeholder 2" descr="An empty placeholder to add an image. Click on the placeholder and select the image that you wish to add"/>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463745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vl1pPr>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3/22/2020</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2483427"/>
            <a:ext cx="10515600" cy="2743200"/>
          </a:xfrm>
        </p:spPr>
        <p:txBody>
          <a:bodyPr anchor="b">
            <a:normAutofit/>
          </a:bodyPr>
          <a:lstStyle>
            <a:lvl1pPr algn="ctr">
              <a:defRPr sz="4400" spc="-50" baseline="0">
                <a:solidFill>
                  <a:schemeClr val="bg1"/>
                </a:solidFill>
              </a:defRPr>
            </a:lvl1pPr>
          </a:lstStyle>
          <a:p>
            <a:r>
              <a:rPr lang="en-US" smtClean="0"/>
              <a:t>Click to edit Master title style</a:t>
            </a:r>
            <a:endParaRPr lang="en-US"/>
          </a:p>
        </p:txBody>
      </p:sp>
      <p:sp>
        <p:nvSpPr>
          <p:cNvPr id="5" name="Text Placeholder 4"/>
          <p:cNvSpPr>
            <a:spLocks noGrp="1"/>
          </p:cNvSpPr>
          <p:nvPr>
            <p:ph type="body" sz="quarter" idx="10"/>
          </p:nvPr>
        </p:nvSpPr>
        <p:spPr>
          <a:xfrm>
            <a:off x="835025" y="5257800"/>
            <a:ext cx="10515600" cy="914400"/>
          </a:xfrm>
        </p:spPr>
        <p:txBody>
          <a:bodyPr>
            <a:normAutofit/>
          </a:bodyPr>
          <a:lstStyle>
            <a:lvl1pPr marL="0" indent="0" algn="ctr">
              <a:spcBef>
                <a:spcPts val="0"/>
              </a:spcBef>
              <a:buFontTx/>
              <a:buNone/>
              <a:defRPr sz="2000" cap="all" spc="50" baseline="0">
                <a:solidFill>
                  <a:schemeClr val="bg1"/>
                </a:solidFill>
              </a:defRPr>
            </a:lvl1pPr>
            <a:lvl2pPr marL="365760" indent="0" algn="ctr">
              <a:buNone/>
              <a:defRPr sz="2000" cap="all" spc="50" baseline="0">
                <a:solidFill>
                  <a:schemeClr val="bg1"/>
                </a:solidFill>
              </a:defRPr>
            </a:lvl2pPr>
            <a:lvl3pPr algn="ctr">
              <a:defRPr sz="2000" cap="all" spc="50" baseline="0">
                <a:solidFill>
                  <a:schemeClr val="bg1"/>
                </a:solidFill>
              </a:defRPr>
            </a:lvl3pPr>
            <a:lvl4pPr algn="ctr">
              <a:defRPr sz="2000" cap="all" spc="50" baseline="0">
                <a:solidFill>
                  <a:schemeClr val="bg1"/>
                </a:solidFill>
              </a:defRPr>
            </a:lvl4pPr>
            <a:lvl5pPr algn="ctr">
              <a:defRPr sz="2000" cap="all" spc="50" baseline="0">
                <a:solidFill>
                  <a:schemeClr val="bg1"/>
                </a:solidFill>
              </a:defRPr>
            </a:lvl5pPr>
          </a:lstStyle>
          <a:p>
            <a:pPr lvl="0"/>
            <a:r>
              <a:rPr lang="en-US" smtClean="0"/>
              <a:t>Edit Master text styles</a:t>
            </a:r>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CC0096-1860-4642-9CD2-0079EA5E7CD1}" type="datetimeFigureOut">
              <a:rPr lang="en-US" smtClean="0"/>
              <a:t>3/22/2020</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527048"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7048"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7CC0096-1860-4642-9CD2-0079EA5E7CD1}" type="datetimeFigureOut">
              <a:rPr lang="en-US" smtClean="0"/>
              <a:t>3/22/2020</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7CC0096-1860-4642-9CD2-0079EA5E7CD1}" type="datetimeFigureOut">
              <a:rPr lang="en-US" smtClean="0"/>
              <a:t>3/22/2020</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672934"/>
            <a:ext cx="3506788" cy="2880360"/>
          </a:xfrm>
        </p:spPr>
        <p:txBody>
          <a:bodyPr anchor="b">
            <a:normAutofit/>
          </a:bodyPr>
          <a:lstStyle>
            <a:lvl1pPr>
              <a:defRPr sz="3000"/>
            </a:lvl1pPr>
          </a:lstStyle>
          <a:p>
            <a:r>
              <a:rPr lang="en-US" smtClean="0"/>
              <a:t>Click to edit Master title style</a:t>
            </a:r>
            <a:endParaRPr lang="en-US" dirty="0"/>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CC0096-1860-4642-9CD2-0079EA5E7CD1}" type="datetimeFigureOut">
              <a:rPr lang="en-US" smtClean="0"/>
              <a:t>3/22/2020</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24000" y="1714500"/>
            <a:ext cx="9144000"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583680"/>
            <a:ext cx="12192000" cy="274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3"/>
          </p:nvPr>
        </p:nvSpPr>
        <p:spPr>
          <a:xfrm>
            <a:off x="1523999" y="6601556"/>
            <a:ext cx="6491381" cy="228600"/>
          </a:xfrm>
          <a:prstGeom prst="rect">
            <a:avLst/>
          </a:prstGeom>
        </p:spPr>
        <p:txBody>
          <a:bodyPr vert="horz" lIns="91440" tIns="45720" rIns="91440" bIns="45720" rtlCol="0" anchor="ctr"/>
          <a:lstStyle>
            <a:lvl1pPr algn="l">
              <a:defRPr sz="1100">
                <a:solidFill>
                  <a:schemeClr val="bg1"/>
                </a:solidFill>
              </a:defRPr>
            </a:lvl1pPr>
          </a:lstStyle>
          <a:p>
            <a:r>
              <a:rPr lang="en-US"/>
              <a:t>Add a footer</a:t>
            </a:r>
            <a:endParaRPr lang="en-US" dirty="0"/>
          </a:p>
        </p:txBody>
      </p:sp>
      <p:sp>
        <p:nvSpPr>
          <p:cNvPr id="4" name="Date Placeholder 3"/>
          <p:cNvSpPr>
            <a:spLocks noGrp="1"/>
          </p:cNvSpPr>
          <p:nvPr>
            <p:ph type="dt" sz="half" idx="2"/>
          </p:nvPr>
        </p:nvSpPr>
        <p:spPr>
          <a:xfrm>
            <a:off x="8187908" y="6601556"/>
            <a:ext cx="1534064" cy="228600"/>
          </a:xfrm>
          <a:prstGeom prst="rect">
            <a:avLst/>
          </a:prstGeom>
        </p:spPr>
        <p:txBody>
          <a:bodyPr vert="horz" lIns="91440" tIns="45720" rIns="91440" bIns="45720" rtlCol="0" anchor="ctr"/>
          <a:lstStyle>
            <a:lvl1pPr algn="r">
              <a:defRPr sz="1100">
                <a:solidFill>
                  <a:schemeClr val="bg1"/>
                </a:solidFill>
              </a:defRPr>
            </a:lvl1pPr>
          </a:lstStyle>
          <a:p>
            <a:fld id="{37CC0096-1860-4642-9CD2-0079EA5E7CD1}" type="datetimeFigureOut">
              <a:rPr lang="en-US" smtClean="0"/>
              <a:pPr/>
              <a:t>3/22/2020</a:t>
            </a:fld>
            <a:endParaRPr lang="en-US"/>
          </a:p>
        </p:txBody>
      </p:sp>
      <p:sp>
        <p:nvSpPr>
          <p:cNvPr id="6" name="Slide Number Placeholder 5"/>
          <p:cNvSpPr>
            <a:spLocks noGrp="1"/>
          </p:cNvSpPr>
          <p:nvPr>
            <p:ph type="sldNum" sz="quarter" idx="4"/>
          </p:nvPr>
        </p:nvSpPr>
        <p:spPr>
          <a:xfrm>
            <a:off x="9894499" y="6601556"/>
            <a:ext cx="773502" cy="228600"/>
          </a:xfrm>
          <a:prstGeom prst="rect">
            <a:avLst/>
          </a:prstGeom>
        </p:spPr>
        <p:txBody>
          <a:bodyPr vert="horz" lIns="91440" tIns="45720" rIns="91440" bIns="45720" rtlCol="0" anchor="ctr"/>
          <a:lstStyle>
            <a:lvl1pPr algn="r">
              <a:defRPr sz="1100">
                <a:solidFill>
                  <a:schemeClr val="bg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cap="all" baseline="0">
          <a:solidFill>
            <a:schemeClr val="accent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4"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What profit is there in serving god?</a:t>
            </a:r>
            <a:endParaRPr lang="en-US" b="1" dirty="0"/>
          </a:p>
        </p:txBody>
      </p:sp>
      <p:sp>
        <p:nvSpPr>
          <p:cNvPr id="3" name="Subtitle 2"/>
          <p:cNvSpPr>
            <a:spLocks noGrp="1"/>
          </p:cNvSpPr>
          <p:nvPr>
            <p:ph type="subTitle" idx="1"/>
          </p:nvPr>
        </p:nvSpPr>
        <p:spPr/>
        <p:txBody>
          <a:bodyPr>
            <a:normAutofit fontScale="92500" lnSpcReduction="10000"/>
          </a:bodyPr>
          <a:lstStyle/>
          <a:p>
            <a:r>
              <a:rPr lang="en-US" dirty="0" smtClean="0"/>
              <a:t>Sunday service 22 Mar 2020</a:t>
            </a:r>
          </a:p>
          <a:p>
            <a:r>
              <a:rPr lang="en-SG" dirty="0" smtClean="0"/>
              <a:t>Cecil </a:t>
            </a:r>
            <a:r>
              <a:rPr lang="en-SG" dirty="0" err="1" smtClean="0"/>
              <a:t>ang</a:t>
            </a:r>
            <a:endParaRPr lang="en-US" dirty="0"/>
          </a:p>
        </p:txBody>
      </p:sp>
      <p:pic>
        <p:nvPicPr>
          <p:cNvPr id="1032" name="Picture 8" descr="Image result for hands pouring"/>
          <p:cNvPicPr>
            <a:picLocks noGrp="1" noChangeAspect="1" noChangeArrowheads="1"/>
          </p:cNvPicPr>
          <p:nvPr>
            <p:ph type="pic" idx="11"/>
          </p:nvPr>
        </p:nvPicPr>
        <p:blipFill>
          <a:blip r:embed="rId2" cstate="print">
            <a:extLst>
              <a:ext uri="{28A0092B-C50C-407E-A947-70E740481C1C}">
                <a14:useLocalDpi xmlns:a14="http://schemas.microsoft.com/office/drawing/2010/main" val="0"/>
              </a:ext>
            </a:extLst>
          </a:blip>
          <a:srcRect t="10681" b="10681"/>
          <a:stretch>
            <a:fillRect/>
          </a:stretch>
        </p:blipFill>
        <p:spPr bwMode="auto">
          <a:xfrm>
            <a:off x="4084320" y="1"/>
            <a:ext cx="4023360" cy="474573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lifebuoy ring"/>
          <p:cNvPicPr>
            <a:picLocks noGrp="1" noChangeAspect="1" noChangeArrowheads="1"/>
          </p:cNvPicPr>
          <p:nvPr>
            <p:ph type="pic" idx="12"/>
          </p:nvPr>
        </p:nvPicPr>
        <p:blipFill>
          <a:blip r:embed="rId3">
            <a:extLst>
              <a:ext uri="{28A0092B-C50C-407E-A947-70E740481C1C}">
                <a14:useLocalDpi xmlns:a14="http://schemas.microsoft.com/office/drawing/2010/main" val="0"/>
              </a:ext>
            </a:extLst>
          </a:blip>
          <a:srcRect l="7611" r="761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8" name="Picture Placeholder 17"/>
          <p:cNvPicPr>
            <a:picLocks noGrp="1" noChangeAspect="1"/>
          </p:cNvPicPr>
          <p:nvPr>
            <p:ph type="pic" idx="10"/>
          </p:nvPr>
        </p:nvPicPr>
        <p:blipFill>
          <a:blip r:embed="rId4"/>
          <a:srcRect l="27920" r="27920"/>
          <a:stretch>
            <a:fillRect/>
          </a:stretch>
        </p:blipFill>
        <p:spPr>
          <a:prstGeom prst="rect">
            <a:avLst/>
          </a:prstGeom>
        </p:spPr>
      </p:pic>
    </p:spTree>
    <p:extLst>
      <p:ext uri="{BB962C8B-B14F-4D97-AF65-F5344CB8AC3E}">
        <p14:creationId xmlns:p14="http://schemas.microsoft.com/office/powerpoint/2010/main" val="303468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5955"/>
            <a:ext cx="9144000" cy="1143000"/>
          </a:xfrm>
        </p:spPr>
        <p:txBody>
          <a:bodyPr>
            <a:normAutofit/>
          </a:bodyPr>
          <a:lstStyle/>
          <a:p>
            <a:r>
              <a:rPr lang="en-US" sz="3600" b="1" dirty="0" smtClean="0"/>
              <a:t>3 Profits in serving god</a:t>
            </a:r>
            <a:endParaRPr lang="en-US" sz="3600" b="1" dirty="0"/>
          </a:p>
        </p:txBody>
      </p:sp>
      <p:sp>
        <p:nvSpPr>
          <p:cNvPr id="3" name="Content Placeholder 2"/>
          <p:cNvSpPr>
            <a:spLocks noGrp="1"/>
          </p:cNvSpPr>
          <p:nvPr>
            <p:ph idx="1"/>
          </p:nvPr>
        </p:nvSpPr>
        <p:spPr>
          <a:xfrm>
            <a:off x="1365955" y="1456267"/>
            <a:ext cx="9567655" cy="4831644"/>
          </a:xfrm>
        </p:spPr>
        <p:txBody>
          <a:bodyPr>
            <a:noAutofit/>
          </a:bodyPr>
          <a:lstStyle/>
          <a:p>
            <a:pPr marL="502920" indent="-457200">
              <a:buFont typeface="+mj-lt"/>
              <a:buAutoNum type="arabicPeriod"/>
            </a:pPr>
            <a:r>
              <a:rPr lang="en-US" sz="3200" dirty="0">
                <a:solidFill>
                  <a:srgbClr val="0070C0"/>
                </a:solidFill>
              </a:rPr>
              <a:t>God remembers </a:t>
            </a:r>
            <a:r>
              <a:rPr lang="en-US" sz="3200" dirty="0"/>
              <a:t>- book of remembrance (Mal </a:t>
            </a:r>
            <a:r>
              <a:rPr lang="en-US" sz="3200" dirty="0" smtClean="0"/>
              <a:t>3:16)</a:t>
            </a:r>
          </a:p>
          <a:p>
            <a:pPr marL="708660" lvl="1" indent="-342900">
              <a:buFont typeface="+mj-lt"/>
              <a:buAutoNum type="alphaLcPeriod" startAt="3"/>
            </a:pPr>
            <a:r>
              <a:rPr lang="en-US" sz="2800" dirty="0"/>
              <a:t>Those who depart  from iniquity </a:t>
            </a:r>
          </a:p>
          <a:p>
            <a:pPr marL="365760" lvl="1" indent="0">
              <a:buNone/>
            </a:pPr>
            <a:r>
              <a:rPr lang="en-US" sz="2800" dirty="0"/>
              <a:t>But God's firm foundation stands, bearing this seal: “The Lord knows those who are his,” and, “Let everyone who names the name of the Lord depart from iniquity.” </a:t>
            </a:r>
            <a:r>
              <a:rPr lang="en-US" sz="2800" dirty="0" smtClean="0"/>
              <a:t>            2 </a:t>
            </a:r>
            <a:r>
              <a:rPr lang="en-US" sz="2800" dirty="0"/>
              <a:t>Tim 2:19 ESV</a:t>
            </a:r>
          </a:p>
          <a:p>
            <a:pPr marL="365760" lvl="1" indent="0">
              <a:buNone/>
            </a:pPr>
            <a:endParaRPr lang="en-SG" sz="2800" dirty="0"/>
          </a:p>
          <a:p>
            <a:pPr marL="365760" lvl="1" indent="0">
              <a:buNone/>
            </a:pPr>
            <a:r>
              <a:rPr lang="en-SG" sz="2800" dirty="0"/>
              <a:t>God remembers us when we </a:t>
            </a:r>
            <a:r>
              <a:rPr lang="en-SG" sz="2800" dirty="0" smtClean="0"/>
              <a:t>pursue holiness. </a:t>
            </a:r>
            <a:endParaRPr lang="en-US" sz="2800" dirty="0"/>
          </a:p>
          <a:p>
            <a:pPr marL="365760" lvl="1" indent="0">
              <a:buNone/>
            </a:pPr>
            <a:r>
              <a:rPr lang="en-US" sz="3000" dirty="0" smtClean="0"/>
              <a:t> </a:t>
            </a:r>
            <a:endParaRPr lang="en-US" sz="3000" dirty="0"/>
          </a:p>
          <a:p>
            <a:pPr marL="45720" indent="0">
              <a:buNone/>
            </a:pPr>
            <a:endParaRPr lang="en-US" sz="3200" dirty="0"/>
          </a:p>
        </p:txBody>
      </p:sp>
      <p:pic>
        <p:nvPicPr>
          <p:cNvPr id="4" name="Picture 3"/>
          <p:cNvPicPr>
            <a:picLocks noChangeAspect="1"/>
          </p:cNvPicPr>
          <p:nvPr/>
        </p:nvPicPr>
        <p:blipFill>
          <a:blip r:embed="rId2"/>
          <a:stretch>
            <a:fillRect/>
          </a:stretch>
        </p:blipFill>
        <p:spPr>
          <a:xfrm>
            <a:off x="9853658" y="4098048"/>
            <a:ext cx="2338342" cy="2759952"/>
          </a:xfrm>
          <a:prstGeom prst="rect">
            <a:avLst/>
          </a:prstGeom>
        </p:spPr>
      </p:pic>
    </p:spTree>
    <p:extLst>
      <p:ext uri="{BB962C8B-B14F-4D97-AF65-F5344CB8AC3E}">
        <p14:creationId xmlns:p14="http://schemas.microsoft.com/office/powerpoint/2010/main" val="273959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5955"/>
            <a:ext cx="9144000" cy="1143000"/>
          </a:xfrm>
        </p:spPr>
        <p:txBody>
          <a:bodyPr>
            <a:normAutofit/>
          </a:bodyPr>
          <a:lstStyle/>
          <a:p>
            <a:r>
              <a:rPr lang="en-US" sz="3600" b="1" dirty="0" smtClean="0"/>
              <a:t>3 Profits in serving god</a:t>
            </a:r>
            <a:endParaRPr lang="en-US" sz="3600" b="1" dirty="0"/>
          </a:p>
        </p:txBody>
      </p:sp>
      <p:sp>
        <p:nvSpPr>
          <p:cNvPr id="3" name="Content Placeholder 2"/>
          <p:cNvSpPr>
            <a:spLocks noGrp="1"/>
          </p:cNvSpPr>
          <p:nvPr>
            <p:ph idx="1"/>
          </p:nvPr>
        </p:nvSpPr>
        <p:spPr>
          <a:xfrm>
            <a:off x="1365955" y="1456267"/>
            <a:ext cx="9567655" cy="4831644"/>
          </a:xfrm>
        </p:spPr>
        <p:txBody>
          <a:bodyPr>
            <a:noAutofit/>
          </a:bodyPr>
          <a:lstStyle/>
          <a:p>
            <a:pPr marL="502920" indent="-457200">
              <a:buFont typeface="+mj-lt"/>
              <a:buAutoNum type="arabicPeriod"/>
            </a:pPr>
            <a:r>
              <a:rPr lang="en-US" sz="3200" dirty="0">
                <a:solidFill>
                  <a:srgbClr val="0070C0"/>
                </a:solidFill>
              </a:rPr>
              <a:t>God remembers </a:t>
            </a:r>
            <a:r>
              <a:rPr lang="en-US" sz="3200" dirty="0"/>
              <a:t>- book of remembrance (Mal </a:t>
            </a:r>
            <a:r>
              <a:rPr lang="en-US" sz="3200" dirty="0" smtClean="0"/>
              <a:t>3:16)</a:t>
            </a:r>
          </a:p>
          <a:p>
            <a:pPr marL="365760" lvl="1" indent="0">
              <a:buNone/>
            </a:pPr>
            <a:r>
              <a:rPr lang="en-US" sz="2800" b="1" baseline="30000" dirty="0" smtClean="0"/>
              <a:t>3 </a:t>
            </a:r>
            <a:r>
              <a:rPr lang="en-US" sz="2800" dirty="0" smtClean="0"/>
              <a:t>They (</a:t>
            </a:r>
            <a:r>
              <a:rPr lang="en-US" sz="2800" dirty="0" err="1" smtClean="0"/>
              <a:t>Korah</a:t>
            </a:r>
            <a:r>
              <a:rPr lang="en-US" sz="2800" dirty="0" smtClean="0"/>
              <a:t>, </a:t>
            </a:r>
            <a:r>
              <a:rPr lang="en-US" sz="2800" dirty="0" err="1" smtClean="0"/>
              <a:t>Dathan</a:t>
            </a:r>
            <a:r>
              <a:rPr lang="en-US" sz="2800" dirty="0" smtClean="0"/>
              <a:t> &amp; </a:t>
            </a:r>
            <a:r>
              <a:rPr lang="en-US" sz="2800" dirty="0" err="1" smtClean="0"/>
              <a:t>Abiram</a:t>
            </a:r>
            <a:r>
              <a:rPr lang="en-US" sz="2800" dirty="0" smtClean="0"/>
              <a:t>) assembled </a:t>
            </a:r>
            <a:r>
              <a:rPr lang="en-US" sz="2800" dirty="0"/>
              <a:t>themselves together against Moses and against Aaron and said to them, “You have gone too far! For all in the congregation are holy, every one of them, and the </a:t>
            </a:r>
            <a:r>
              <a:rPr lang="en-US" sz="2800" cap="small" dirty="0"/>
              <a:t>Lord</a:t>
            </a:r>
            <a:r>
              <a:rPr lang="en-US" sz="2800" dirty="0"/>
              <a:t> is among them. Why then do you exalt yourselves above the assembly of the </a:t>
            </a:r>
            <a:r>
              <a:rPr lang="en-US" sz="2800" cap="small" dirty="0"/>
              <a:t>Lord</a:t>
            </a:r>
            <a:r>
              <a:rPr lang="en-US" sz="2800" dirty="0"/>
              <a:t>?” </a:t>
            </a:r>
            <a:r>
              <a:rPr lang="en-US" sz="2800" b="1" baseline="30000" dirty="0"/>
              <a:t>4 </a:t>
            </a:r>
            <a:r>
              <a:rPr lang="en-US" sz="2800" dirty="0"/>
              <a:t>When Moses heard it, he fell on his face, </a:t>
            </a:r>
            <a:r>
              <a:rPr lang="en-US" sz="2800" b="1" baseline="30000" dirty="0"/>
              <a:t>5 </a:t>
            </a:r>
            <a:r>
              <a:rPr lang="en-US" sz="2800" dirty="0"/>
              <a:t>and he said to </a:t>
            </a:r>
            <a:r>
              <a:rPr lang="en-US" sz="2800" dirty="0" err="1"/>
              <a:t>Korah</a:t>
            </a:r>
            <a:r>
              <a:rPr lang="en-US" sz="2800" dirty="0"/>
              <a:t> and all his company, “In the morning </a:t>
            </a:r>
            <a:r>
              <a:rPr lang="en-US" sz="2800" u="sng" dirty="0"/>
              <a:t>the </a:t>
            </a:r>
            <a:r>
              <a:rPr lang="en-US" sz="2800" u="sng" cap="small" dirty="0"/>
              <a:t>Lord</a:t>
            </a:r>
            <a:r>
              <a:rPr lang="en-US" sz="2800" u="sng" dirty="0"/>
              <a:t> will show who is </a:t>
            </a:r>
            <a:r>
              <a:rPr lang="en-US" sz="2800" u="sng" dirty="0" smtClean="0"/>
              <a:t>his</a:t>
            </a:r>
            <a:r>
              <a:rPr lang="en-US" sz="2800" dirty="0" smtClean="0"/>
              <a:t>,</a:t>
            </a:r>
            <a:r>
              <a:rPr lang="en-US" sz="2800" dirty="0"/>
              <a:t> and who is holy, and will bring him near to him. The one whom he chooses he will bring near to him</a:t>
            </a:r>
            <a:r>
              <a:rPr lang="en-US" sz="2800" dirty="0" smtClean="0"/>
              <a:t>.                                                                </a:t>
            </a:r>
            <a:r>
              <a:rPr lang="en-US" sz="2800" dirty="0" err="1" smtClean="0"/>
              <a:t>Num</a:t>
            </a:r>
            <a:r>
              <a:rPr lang="en-US" sz="2800" dirty="0" smtClean="0"/>
              <a:t> 16:3-5 ESV</a:t>
            </a:r>
            <a:endParaRPr lang="en-SG" sz="2800" dirty="0"/>
          </a:p>
          <a:p>
            <a:pPr marL="45720" indent="0">
              <a:buNone/>
            </a:pPr>
            <a:endParaRPr lang="en-US" sz="3200" dirty="0"/>
          </a:p>
        </p:txBody>
      </p:sp>
    </p:spTree>
    <p:extLst>
      <p:ext uri="{BB962C8B-B14F-4D97-AF65-F5344CB8AC3E}">
        <p14:creationId xmlns:p14="http://schemas.microsoft.com/office/powerpoint/2010/main" val="3621364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5955" y="0"/>
            <a:ext cx="9144000" cy="1143000"/>
          </a:xfrm>
        </p:spPr>
        <p:txBody>
          <a:bodyPr>
            <a:normAutofit/>
          </a:bodyPr>
          <a:lstStyle/>
          <a:p>
            <a:r>
              <a:rPr lang="en-US" sz="3600" b="1" dirty="0" smtClean="0"/>
              <a:t>3 Profits in serving god</a:t>
            </a:r>
            <a:endParaRPr lang="en-US" sz="3600" b="1" dirty="0"/>
          </a:p>
        </p:txBody>
      </p:sp>
      <p:sp>
        <p:nvSpPr>
          <p:cNvPr id="3" name="Content Placeholder 2"/>
          <p:cNvSpPr>
            <a:spLocks noGrp="1"/>
          </p:cNvSpPr>
          <p:nvPr>
            <p:ph idx="1"/>
          </p:nvPr>
        </p:nvSpPr>
        <p:spPr>
          <a:xfrm>
            <a:off x="1365955" y="1143000"/>
            <a:ext cx="9567655" cy="4831644"/>
          </a:xfrm>
        </p:spPr>
        <p:txBody>
          <a:bodyPr>
            <a:noAutofit/>
          </a:bodyPr>
          <a:lstStyle/>
          <a:p>
            <a:pPr marL="502920" indent="-457200">
              <a:buFont typeface="+mj-lt"/>
              <a:buAutoNum type="arabicPeriod"/>
            </a:pPr>
            <a:r>
              <a:rPr lang="en-US" sz="3200" dirty="0">
                <a:solidFill>
                  <a:srgbClr val="0070C0"/>
                </a:solidFill>
              </a:rPr>
              <a:t>God remembers </a:t>
            </a:r>
            <a:r>
              <a:rPr lang="en-US" sz="3200" dirty="0"/>
              <a:t>- book of remembrance (Mal </a:t>
            </a:r>
            <a:r>
              <a:rPr lang="en-US" sz="3200" dirty="0" smtClean="0"/>
              <a:t>3:16)</a:t>
            </a:r>
          </a:p>
          <a:p>
            <a:pPr marL="365760" lvl="1" indent="0">
              <a:buNone/>
            </a:pPr>
            <a:r>
              <a:rPr lang="en-US" sz="2800" b="1" baseline="30000" dirty="0"/>
              <a:t>25 </a:t>
            </a:r>
            <a:r>
              <a:rPr lang="en-US" sz="2800" dirty="0"/>
              <a:t>Then Moses rose and went to </a:t>
            </a:r>
            <a:r>
              <a:rPr lang="en-US" sz="2800" dirty="0" err="1"/>
              <a:t>Dathan</a:t>
            </a:r>
            <a:r>
              <a:rPr lang="en-US" sz="2800" dirty="0"/>
              <a:t> and </a:t>
            </a:r>
            <a:r>
              <a:rPr lang="en-US" sz="2800" dirty="0" err="1"/>
              <a:t>Abiram</a:t>
            </a:r>
            <a:r>
              <a:rPr lang="en-US" sz="2800" dirty="0"/>
              <a:t>, and the elders of Israel followed him. </a:t>
            </a:r>
            <a:r>
              <a:rPr lang="en-US" sz="2800" b="1" baseline="30000" dirty="0"/>
              <a:t>26 </a:t>
            </a:r>
            <a:r>
              <a:rPr lang="en-US" sz="2800" dirty="0"/>
              <a:t>And he spoke to the congregation, saying, “</a:t>
            </a:r>
            <a:r>
              <a:rPr lang="en-US" sz="2800" u="sng" dirty="0"/>
              <a:t>Depart</a:t>
            </a:r>
            <a:r>
              <a:rPr lang="en-US" sz="2800" dirty="0"/>
              <a:t>, please, </a:t>
            </a:r>
            <a:r>
              <a:rPr lang="en-US" sz="2800" u="sng" dirty="0"/>
              <a:t>from the tents of these wicked men</a:t>
            </a:r>
            <a:r>
              <a:rPr lang="en-US" sz="2800" dirty="0"/>
              <a:t>, and touch nothing of theirs, lest you be swept away with all their sins.” </a:t>
            </a:r>
            <a:endParaRPr lang="en-US" sz="2800" dirty="0" smtClean="0"/>
          </a:p>
          <a:p>
            <a:pPr marL="365760" lvl="1" indent="0">
              <a:buNone/>
            </a:pPr>
            <a:r>
              <a:rPr lang="en-US" sz="2800" b="1" baseline="30000" dirty="0" smtClean="0"/>
              <a:t>46</a:t>
            </a:r>
            <a:r>
              <a:rPr lang="en-US" sz="2800" b="1" baseline="30000" dirty="0"/>
              <a:t> </a:t>
            </a:r>
            <a:r>
              <a:rPr lang="en-US" sz="2800" dirty="0"/>
              <a:t>And Moses said to Aaron, “Take your censer, and put fire on it from off the altar and lay incense on it and carry it quickly to the congregation and make atonement for them, for wrath has gone out from the </a:t>
            </a:r>
            <a:r>
              <a:rPr lang="en-US" sz="2800" cap="small" dirty="0"/>
              <a:t>Lord</a:t>
            </a:r>
            <a:r>
              <a:rPr lang="en-US" sz="2800" dirty="0"/>
              <a:t>; the plague has begun.” </a:t>
            </a:r>
            <a:r>
              <a:rPr lang="en-US" sz="2800" b="1" baseline="30000" dirty="0"/>
              <a:t>47 </a:t>
            </a:r>
            <a:r>
              <a:rPr lang="en-US" sz="2800" dirty="0"/>
              <a:t>So </a:t>
            </a:r>
            <a:r>
              <a:rPr lang="en-US" sz="2800" dirty="0" smtClean="0"/>
              <a:t>Aaron … put </a:t>
            </a:r>
            <a:r>
              <a:rPr lang="en-US" sz="2800" dirty="0"/>
              <a:t>on the incense and made atonement for the people. </a:t>
            </a:r>
            <a:r>
              <a:rPr lang="en-US" sz="2800" b="1" baseline="30000" dirty="0"/>
              <a:t>48 </a:t>
            </a:r>
            <a:r>
              <a:rPr lang="en-US" sz="2800" dirty="0"/>
              <a:t>And he stood between the dead and the living, and the plague was stopped.</a:t>
            </a:r>
            <a:r>
              <a:rPr lang="en-US" dirty="0"/>
              <a:t> </a:t>
            </a:r>
            <a:r>
              <a:rPr lang="en-US" dirty="0" smtClean="0"/>
              <a:t>		</a:t>
            </a:r>
            <a:r>
              <a:rPr lang="en-US" sz="2800" dirty="0" err="1" smtClean="0"/>
              <a:t>Num</a:t>
            </a:r>
            <a:r>
              <a:rPr lang="en-US" sz="2800" dirty="0" smtClean="0"/>
              <a:t> 16:25-26, 46-48 ESV</a:t>
            </a:r>
            <a:endParaRPr lang="en-SG" sz="2800" dirty="0"/>
          </a:p>
          <a:p>
            <a:pPr marL="45720" indent="0">
              <a:buNone/>
            </a:pPr>
            <a:endParaRPr lang="en-US" sz="3200" dirty="0"/>
          </a:p>
        </p:txBody>
      </p:sp>
    </p:spTree>
    <p:extLst>
      <p:ext uri="{BB962C8B-B14F-4D97-AF65-F5344CB8AC3E}">
        <p14:creationId xmlns:p14="http://schemas.microsoft.com/office/powerpoint/2010/main" val="15136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5955"/>
            <a:ext cx="9144000" cy="1143000"/>
          </a:xfrm>
        </p:spPr>
        <p:txBody>
          <a:bodyPr>
            <a:normAutofit/>
          </a:bodyPr>
          <a:lstStyle/>
          <a:p>
            <a:r>
              <a:rPr lang="en-US" sz="3600" b="1" dirty="0" smtClean="0"/>
              <a:t>3 Profits in serving god</a:t>
            </a:r>
            <a:endParaRPr lang="en-US" sz="3600" b="1" dirty="0"/>
          </a:p>
        </p:txBody>
      </p:sp>
      <p:sp>
        <p:nvSpPr>
          <p:cNvPr id="3" name="Content Placeholder 2"/>
          <p:cNvSpPr>
            <a:spLocks noGrp="1"/>
          </p:cNvSpPr>
          <p:nvPr>
            <p:ph idx="1"/>
          </p:nvPr>
        </p:nvSpPr>
        <p:spPr>
          <a:xfrm>
            <a:off x="1365955" y="1456267"/>
            <a:ext cx="9567655" cy="4831644"/>
          </a:xfrm>
        </p:spPr>
        <p:txBody>
          <a:bodyPr>
            <a:noAutofit/>
          </a:bodyPr>
          <a:lstStyle/>
          <a:p>
            <a:pPr marL="560070" indent="-514350">
              <a:buFont typeface="+mj-lt"/>
              <a:buAutoNum type="arabicPeriod" startAt="2"/>
            </a:pPr>
            <a:r>
              <a:rPr lang="en-US" sz="3200" dirty="0">
                <a:solidFill>
                  <a:srgbClr val="0070C0"/>
                </a:solidFill>
              </a:rPr>
              <a:t>God </a:t>
            </a:r>
            <a:r>
              <a:rPr lang="en-US" sz="3200" dirty="0" smtClean="0">
                <a:solidFill>
                  <a:srgbClr val="0070C0"/>
                </a:solidFill>
              </a:rPr>
              <a:t>responds </a:t>
            </a:r>
            <a:r>
              <a:rPr lang="en-US" sz="3200" dirty="0" smtClean="0"/>
              <a:t>– paid attention &amp; heard them (Mal 3:16)</a:t>
            </a:r>
          </a:p>
          <a:p>
            <a:pPr marL="1200150" lvl="2" indent="-514350">
              <a:buFont typeface="+mj-lt"/>
              <a:buAutoNum type="alphaLcPeriod"/>
            </a:pPr>
            <a:r>
              <a:rPr lang="en-SG" sz="2800" dirty="0" smtClean="0"/>
              <a:t>To </a:t>
            </a:r>
            <a:r>
              <a:rPr lang="en-SG" sz="2800" u="sng" dirty="0" smtClean="0"/>
              <a:t>God-fearers</a:t>
            </a:r>
          </a:p>
          <a:p>
            <a:pPr marL="685800" lvl="2" indent="0">
              <a:buNone/>
            </a:pPr>
            <a:r>
              <a:rPr lang="en-US" sz="2800" dirty="0"/>
              <a:t>The </a:t>
            </a:r>
            <a:r>
              <a:rPr lang="en-US" sz="2800" cap="small" dirty="0"/>
              <a:t>Lord</a:t>
            </a:r>
            <a:r>
              <a:rPr lang="en-US" sz="2800" dirty="0"/>
              <a:t> is near to all who call on him, to all who call on him in truth. He fulfills the desire of those who fear him; he also hears their cry and saves them.      </a:t>
            </a:r>
            <a:r>
              <a:rPr lang="en-US" sz="2800" dirty="0" smtClean="0"/>
              <a:t>   Ps </a:t>
            </a:r>
            <a:r>
              <a:rPr lang="en-US" sz="2800" dirty="0"/>
              <a:t>145:18-19 </a:t>
            </a:r>
            <a:r>
              <a:rPr lang="en-US" sz="2800" dirty="0" smtClean="0"/>
              <a:t>ESV</a:t>
            </a:r>
          </a:p>
          <a:p>
            <a:pPr marL="685800" lvl="2" indent="0">
              <a:buNone/>
            </a:pPr>
            <a:endParaRPr lang="en-US" sz="2800" dirty="0"/>
          </a:p>
          <a:p>
            <a:pPr marL="685800" lvl="2" indent="0">
              <a:buNone/>
            </a:pPr>
            <a:r>
              <a:rPr lang="en-US" sz="2800" dirty="0"/>
              <a:t>The fear of the </a:t>
            </a:r>
            <a:r>
              <a:rPr lang="en-US" sz="2800" cap="small" dirty="0"/>
              <a:t>Lord</a:t>
            </a:r>
            <a:r>
              <a:rPr lang="en-US" sz="2800" dirty="0"/>
              <a:t> is hatred of evil. Pride and arrogance and the way of evil and perverted speech I hate.  </a:t>
            </a:r>
            <a:r>
              <a:rPr lang="en-US" sz="2800" dirty="0" smtClean="0"/>
              <a:t>                 							  </a:t>
            </a:r>
            <a:r>
              <a:rPr lang="en-US" sz="2800" dirty="0" err="1" smtClean="0"/>
              <a:t>Pr</a:t>
            </a:r>
            <a:r>
              <a:rPr lang="en-US" sz="2800" dirty="0" smtClean="0"/>
              <a:t> </a:t>
            </a:r>
            <a:r>
              <a:rPr lang="en-US" sz="2800" dirty="0"/>
              <a:t>8:13 ESV</a:t>
            </a:r>
          </a:p>
          <a:p>
            <a:pPr marL="685800" lvl="2" indent="0">
              <a:buNone/>
            </a:pPr>
            <a:endParaRPr lang="en-US" sz="2800" dirty="0"/>
          </a:p>
          <a:p>
            <a:pPr marL="685800" lvl="2" indent="0">
              <a:buNone/>
            </a:pPr>
            <a:endParaRPr lang="en-US" sz="2800" dirty="0"/>
          </a:p>
        </p:txBody>
      </p:sp>
      <p:pic>
        <p:nvPicPr>
          <p:cNvPr id="4" name="Picture 3"/>
          <p:cNvPicPr>
            <a:picLocks noChangeAspect="1"/>
          </p:cNvPicPr>
          <p:nvPr/>
        </p:nvPicPr>
        <p:blipFill>
          <a:blip r:embed="rId2"/>
          <a:stretch>
            <a:fillRect/>
          </a:stretch>
        </p:blipFill>
        <p:spPr>
          <a:xfrm>
            <a:off x="0" y="4428309"/>
            <a:ext cx="2058532" cy="2429691"/>
          </a:xfrm>
          <a:prstGeom prst="rect">
            <a:avLst/>
          </a:prstGeom>
        </p:spPr>
      </p:pic>
    </p:spTree>
    <p:extLst>
      <p:ext uri="{BB962C8B-B14F-4D97-AF65-F5344CB8AC3E}">
        <p14:creationId xmlns:p14="http://schemas.microsoft.com/office/powerpoint/2010/main" val="3304362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5955"/>
            <a:ext cx="9144000" cy="1143000"/>
          </a:xfrm>
        </p:spPr>
        <p:txBody>
          <a:bodyPr>
            <a:normAutofit/>
          </a:bodyPr>
          <a:lstStyle/>
          <a:p>
            <a:r>
              <a:rPr lang="en-US" sz="3600" b="1" dirty="0" smtClean="0"/>
              <a:t>3 Profits in serving god</a:t>
            </a:r>
            <a:endParaRPr lang="en-US" sz="3600" b="1" dirty="0"/>
          </a:p>
        </p:txBody>
      </p:sp>
      <p:sp>
        <p:nvSpPr>
          <p:cNvPr id="3" name="Content Placeholder 2"/>
          <p:cNvSpPr>
            <a:spLocks noGrp="1"/>
          </p:cNvSpPr>
          <p:nvPr>
            <p:ph idx="1"/>
          </p:nvPr>
        </p:nvSpPr>
        <p:spPr>
          <a:xfrm>
            <a:off x="1365955" y="1456267"/>
            <a:ext cx="9567655" cy="4831644"/>
          </a:xfrm>
        </p:spPr>
        <p:txBody>
          <a:bodyPr>
            <a:noAutofit/>
          </a:bodyPr>
          <a:lstStyle/>
          <a:p>
            <a:pPr marL="560070" indent="-514350">
              <a:buFont typeface="+mj-lt"/>
              <a:buAutoNum type="arabicPeriod" startAt="2"/>
            </a:pPr>
            <a:r>
              <a:rPr lang="en-US" sz="3200" dirty="0">
                <a:solidFill>
                  <a:srgbClr val="0070C0"/>
                </a:solidFill>
              </a:rPr>
              <a:t>God </a:t>
            </a:r>
            <a:r>
              <a:rPr lang="en-US" sz="3200" dirty="0" smtClean="0">
                <a:solidFill>
                  <a:srgbClr val="0070C0"/>
                </a:solidFill>
              </a:rPr>
              <a:t>responds </a:t>
            </a:r>
            <a:r>
              <a:rPr lang="en-US" sz="3200" dirty="0" smtClean="0"/>
              <a:t>– paid attention &amp; heard them (Mal 3:16)</a:t>
            </a:r>
          </a:p>
          <a:p>
            <a:pPr marL="1200150" lvl="2" indent="-514350">
              <a:buFont typeface="+mj-lt"/>
              <a:buAutoNum type="alphaLcPeriod" startAt="2"/>
            </a:pPr>
            <a:r>
              <a:rPr lang="en-SG" sz="2800" dirty="0" smtClean="0"/>
              <a:t>To Noah’s </a:t>
            </a:r>
            <a:r>
              <a:rPr lang="en-SG" sz="2800" u="sng" dirty="0" smtClean="0"/>
              <a:t>faith</a:t>
            </a:r>
            <a:r>
              <a:rPr lang="en-SG" sz="2800" dirty="0" smtClean="0"/>
              <a:t> to build an ark</a:t>
            </a:r>
          </a:p>
          <a:p>
            <a:pPr marL="685800" lvl="2" indent="0">
              <a:buNone/>
            </a:pPr>
            <a:r>
              <a:rPr lang="en-US" sz="2800" dirty="0"/>
              <a:t>By faith Noah, being warned by God concerning events as yet unseen, in reverent fear constructed an ark for the saving of his household. By this he condemned the </a:t>
            </a:r>
            <a:r>
              <a:rPr lang="en-US" sz="2800" dirty="0" smtClean="0"/>
              <a:t>world </a:t>
            </a:r>
            <a:r>
              <a:rPr lang="en-US" sz="2800" dirty="0"/>
              <a:t>and became an heir of the righteousness </a:t>
            </a:r>
            <a:r>
              <a:rPr lang="en-US" sz="2800" dirty="0" smtClean="0"/>
              <a:t>that comes </a:t>
            </a:r>
            <a:r>
              <a:rPr lang="en-US" sz="2800" dirty="0"/>
              <a:t>by faith. </a:t>
            </a:r>
            <a:r>
              <a:rPr lang="en-US" sz="2800" dirty="0" smtClean="0"/>
              <a:t>						      </a:t>
            </a:r>
            <a:r>
              <a:rPr lang="en-US" sz="2800" dirty="0" err="1" smtClean="0"/>
              <a:t>Heb</a:t>
            </a:r>
            <a:r>
              <a:rPr lang="en-US" sz="2800" dirty="0" smtClean="0"/>
              <a:t> </a:t>
            </a:r>
            <a:r>
              <a:rPr lang="en-US" sz="2800" dirty="0"/>
              <a:t>11:7 ESV</a:t>
            </a:r>
          </a:p>
          <a:p>
            <a:pPr marL="685800" lvl="2" indent="0">
              <a:buNone/>
            </a:pPr>
            <a:r>
              <a:rPr lang="en-US" sz="2800" dirty="0"/>
              <a:t>But God remembered Noah and all the beasts and all the livestock that were with him in the ark. And God made a wind blow over the earth, and the waters subsided</a:t>
            </a:r>
            <a:r>
              <a:rPr lang="en-US" sz="2800" dirty="0" smtClean="0"/>
              <a:t>.          								      Gen 8:1 ESV</a:t>
            </a:r>
            <a:endParaRPr lang="en-US" sz="2800" dirty="0"/>
          </a:p>
        </p:txBody>
      </p:sp>
      <p:pic>
        <p:nvPicPr>
          <p:cNvPr id="4" name="Picture 3"/>
          <p:cNvPicPr>
            <a:picLocks noChangeAspect="1"/>
          </p:cNvPicPr>
          <p:nvPr/>
        </p:nvPicPr>
        <p:blipFill>
          <a:blip r:embed="rId2"/>
          <a:stretch>
            <a:fillRect/>
          </a:stretch>
        </p:blipFill>
        <p:spPr>
          <a:xfrm>
            <a:off x="1" y="4389120"/>
            <a:ext cx="2091734" cy="2468879"/>
          </a:xfrm>
          <a:prstGeom prst="rect">
            <a:avLst/>
          </a:prstGeom>
        </p:spPr>
      </p:pic>
    </p:spTree>
    <p:extLst>
      <p:ext uri="{BB962C8B-B14F-4D97-AF65-F5344CB8AC3E}">
        <p14:creationId xmlns:p14="http://schemas.microsoft.com/office/powerpoint/2010/main" val="1613699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5955"/>
            <a:ext cx="9144000" cy="1143000"/>
          </a:xfrm>
        </p:spPr>
        <p:txBody>
          <a:bodyPr>
            <a:normAutofit/>
          </a:bodyPr>
          <a:lstStyle/>
          <a:p>
            <a:r>
              <a:rPr lang="en-US" sz="3600" b="1" dirty="0" smtClean="0"/>
              <a:t>3 Profits in serving god</a:t>
            </a:r>
            <a:endParaRPr lang="en-US" sz="3600" b="1" dirty="0"/>
          </a:p>
        </p:txBody>
      </p:sp>
      <p:sp>
        <p:nvSpPr>
          <p:cNvPr id="3" name="Content Placeholder 2"/>
          <p:cNvSpPr>
            <a:spLocks noGrp="1"/>
          </p:cNvSpPr>
          <p:nvPr>
            <p:ph idx="1"/>
          </p:nvPr>
        </p:nvSpPr>
        <p:spPr>
          <a:xfrm>
            <a:off x="1365955" y="1456267"/>
            <a:ext cx="9567655" cy="4831644"/>
          </a:xfrm>
        </p:spPr>
        <p:txBody>
          <a:bodyPr>
            <a:noAutofit/>
          </a:bodyPr>
          <a:lstStyle/>
          <a:p>
            <a:pPr marL="560070" indent="-514350">
              <a:buFont typeface="+mj-lt"/>
              <a:buAutoNum type="arabicPeriod" startAt="2"/>
            </a:pPr>
            <a:r>
              <a:rPr lang="en-US" sz="3200" dirty="0">
                <a:solidFill>
                  <a:srgbClr val="0070C0"/>
                </a:solidFill>
              </a:rPr>
              <a:t>God </a:t>
            </a:r>
            <a:r>
              <a:rPr lang="en-US" sz="3200" dirty="0" smtClean="0">
                <a:solidFill>
                  <a:srgbClr val="0070C0"/>
                </a:solidFill>
              </a:rPr>
              <a:t>responds </a:t>
            </a:r>
            <a:r>
              <a:rPr lang="en-US" sz="3200" dirty="0" smtClean="0"/>
              <a:t>– paid attention &amp; heard them (Mal 3:16)</a:t>
            </a:r>
          </a:p>
          <a:p>
            <a:pPr marL="1200150" lvl="2" indent="-514350">
              <a:buFont typeface="+mj-lt"/>
              <a:buAutoNum type="alphaLcPeriod" startAt="3"/>
            </a:pPr>
            <a:r>
              <a:rPr lang="en-SG" sz="2800" dirty="0" smtClean="0"/>
              <a:t>To Abraham’s </a:t>
            </a:r>
            <a:r>
              <a:rPr lang="en-SG" sz="2800" u="sng" dirty="0" smtClean="0"/>
              <a:t>intercession</a:t>
            </a:r>
          </a:p>
          <a:p>
            <a:pPr marL="685800" lvl="2" indent="0">
              <a:buNone/>
            </a:pPr>
            <a:r>
              <a:rPr lang="en-US" sz="2800" dirty="0"/>
              <a:t>So the men turned from there and went toward Sodom, but Abraham still stood before the </a:t>
            </a:r>
            <a:r>
              <a:rPr lang="en-US" sz="2800" cap="small" dirty="0"/>
              <a:t>Lord</a:t>
            </a:r>
            <a:r>
              <a:rPr lang="en-US" sz="2800" dirty="0"/>
              <a:t>. </a:t>
            </a:r>
            <a:r>
              <a:rPr lang="en-US" sz="2800" dirty="0" smtClean="0"/>
              <a:t>Then </a:t>
            </a:r>
            <a:r>
              <a:rPr lang="en-US" sz="2800" dirty="0"/>
              <a:t>Abraham drew near and said, “Will you indeed sweep away the </a:t>
            </a:r>
            <a:r>
              <a:rPr lang="en-US" sz="2800" dirty="0" smtClean="0"/>
              <a:t>righteous </a:t>
            </a:r>
            <a:r>
              <a:rPr lang="en-US" sz="2800" dirty="0"/>
              <a:t>with the wicked? </a:t>
            </a:r>
            <a:r>
              <a:rPr lang="en-US" sz="2800" dirty="0" smtClean="0"/>
              <a:t>                                         Gen </a:t>
            </a:r>
            <a:r>
              <a:rPr lang="en-US" sz="2800" dirty="0"/>
              <a:t>18:22-23 </a:t>
            </a:r>
            <a:r>
              <a:rPr lang="en-US" sz="2800" dirty="0" smtClean="0"/>
              <a:t>ESV</a:t>
            </a:r>
          </a:p>
          <a:p>
            <a:pPr marL="685800" lvl="2" indent="0">
              <a:buNone/>
            </a:pPr>
            <a:r>
              <a:rPr lang="en-US" sz="2800" dirty="0"/>
              <a:t>So it was that, when God destroyed the cities of the valley, God remembered Abraham and sent Lot out of the midst of the overthrow when he overthrew the cities in which Lot had lived. </a:t>
            </a:r>
            <a:r>
              <a:rPr lang="en-US" sz="2800" dirty="0" smtClean="0"/>
              <a:t>                                                      Gen </a:t>
            </a:r>
            <a:r>
              <a:rPr lang="en-US" sz="2800" dirty="0"/>
              <a:t>19:29 ESV</a:t>
            </a:r>
          </a:p>
          <a:p>
            <a:pPr marL="685800" lvl="2" indent="0">
              <a:buNone/>
            </a:pPr>
            <a:endParaRPr lang="en-US" sz="2800" dirty="0"/>
          </a:p>
        </p:txBody>
      </p:sp>
      <p:pic>
        <p:nvPicPr>
          <p:cNvPr id="4" name="Picture 3"/>
          <p:cNvPicPr>
            <a:picLocks noChangeAspect="1"/>
          </p:cNvPicPr>
          <p:nvPr/>
        </p:nvPicPr>
        <p:blipFill>
          <a:blip r:embed="rId2"/>
          <a:stretch>
            <a:fillRect/>
          </a:stretch>
        </p:blipFill>
        <p:spPr>
          <a:xfrm>
            <a:off x="0" y="4402182"/>
            <a:ext cx="2080667" cy="2455817"/>
          </a:xfrm>
          <a:prstGeom prst="rect">
            <a:avLst/>
          </a:prstGeom>
        </p:spPr>
      </p:pic>
    </p:spTree>
    <p:extLst>
      <p:ext uri="{BB962C8B-B14F-4D97-AF65-F5344CB8AC3E}">
        <p14:creationId xmlns:p14="http://schemas.microsoft.com/office/powerpoint/2010/main" val="185221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5955"/>
            <a:ext cx="9144000" cy="1143000"/>
          </a:xfrm>
        </p:spPr>
        <p:txBody>
          <a:bodyPr>
            <a:normAutofit/>
          </a:bodyPr>
          <a:lstStyle/>
          <a:p>
            <a:r>
              <a:rPr lang="en-US" sz="3600" b="1" dirty="0" smtClean="0"/>
              <a:t>3 Profits in serving god</a:t>
            </a:r>
            <a:endParaRPr lang="en-US" sz="3600" b="1" dirty="0"/>
          </a:p>
        </p:txBody>
      </p:sp>
      <p:sp>
        <p:nvSpPr>
          <p:cNvPr id="3" name="Content Placeholder 2"/>
          <p:cNvSpPr>
            <a:spLocks noGrp="1"/>
          </p:cNvSpPr>
          <p:nvPr>
            <p:ph idx="1"/>
          </p:nvPr>
        </p:nvSpPr>
        <p:spPr>
          <a:xfrm>
            <a:off x="1365955" y="1456267"/>
            <a:ext cx="9567655" cy="4831644"/>
          </a:xfrm>
        </p:spPr>
        <p:txBody>
          <a:bodyPr>
            <a:noAutofit/>
          </a:bodyPr>
          <a:lstStyle/>
          <a:p>
            <a:pPr marL="560070" indent="-514350">
              <a:buFont typeface="+mj-lt"/>
              <a:buAutoNum type="arabicPeriod" startAt="3"/>
            </a:pPr>
            <a:r>
              <a:rPr lang="en-US" sz="3200" dirty="0">
                <a:solidFill>
                  <a:srgbClr val="0070C0"/>
                </a:solidFill>
              </a:rPr>
              <a:t>God </a:t>
            </a:r>
            <a:r>
              <a:rPr lang="en-US" sz="3200" dirty="0" smtClean="0">
                <a:solidFill>
                  <a:srgbClr val="0070C0"/>
                </a:solidFill>
              </a:rPr>
              <a:t>rescues </a:t>
            </a:r>
          </a:p>
          <a:p>
            <a:pPr marL="880110" lvl="1" indent="-514350">
              <a:buFont typeface="+mj-lt"/>
              <a:buAutoNum type="alphaLcPeriod"/>
            </a:pPr>
            <a:r>
              <a:rPr lang="en-SG" sz="2800" dirty="0" smtClean="0"/>
              <a:t>His faithful servants</a:t>
            </a:r>
          </a:p>
          <a:p>
            <a:pPr marL="685800" lvl="2" indent="0">
              <a:buNone/>
            </a:pPr>
            <a:endParaRPr lang="en-SG" sz="2600" dirty="0"/>
          </a:p>
          <a:p>
            <a:pPr marL="365760" lvl="1" indent="0">
              <a:buNone/>
            </a:pPr>
            <a:r>
              <a:rPr lang="en-US" sz="2800" dirty="0"/>
              <a:t>“They shall be mine, says the </a:t>
            </a:r>
            <a:r>
              <a:rPr lang="en-US" sz="2800" cap="small" dirty="0"/>
              <a:t>Lord</a:t>
            </a:r>
            <a:r>
              <a:rPr lang="en-US" sz="2800" dirty="0"/>
              <a:t> of hosts, in the day when I make up my treasured possession, and </a:t>
            </a:r>
            <a:r>
              <a:rPr lang="en-US" sz="2800" u="sng" dirty="0"/>
              <a:t>I will spare them as a man spares his son who serves him</a:t>
            </a:r>
            <a:r>
              <a:rPr lang="en-US" sz="2800" dirty="0" smtClean="0"/>
              <a:t>.”</a:t>
            </a:r>
            <a:r>
              <a:rPr lang="en-US" sz="2800" dirty="0"/>
              <a:t> </a:t>
            </a:r>
            <a:r>
              <a:rPr lang="en-US" sz="2800" dirty="0" smtClean="0"/>
              <a:t>                   Mal </a:t>
            </a:r>
            <a:r>
              <a:rPr lang="en-US" sz="2800" dirty="0"/>
              <a:t>3:17 ESV</a:t>
            </a:r>
          </a:p>
          <a:p>
            <a:pPr marL="365760" lvl="1" indent="0">
              <a:buNone/>
            </a:pPr>
            <a:endParaRPr lang="en-US" sz="2800" dirty="0"/>
          </a:p>
        </p:txBody>
      </p:sp>
      <p:pic>
        <p:nvPicPr>
          <p:cNvPr id="5" name="Picture 4"/>
          <p:cNvPicPr>
            <a:picLocks noChangeAspect="1"/>
          </p:cNvPicPr>
          <p:nvPr/>
        </p:nvPicPr>
        <p:blipFill>
          <a:blip r:embed="rId2"/>
          <a:stretch>
            <a:fillRect/>
          </a:stretch>
        </p:blipFill>
        <p:spPr>
          <a:xfrm>
            <a:off x="0" y="4529122"/>
            <a:ext cx="1973119" cy="2328878"/>
          </a:xfrm>
          <a:prstGeom prst="rect">
            <a:avLst/>
          </a:prstGeom>
        </p:spPr>
      </p:pic>
    </p:spTree>
    <p:extLst>
      <p:ext uri="{BB962C8B-B14F-4D97-AF65-F5344CB8AC3E}">
        <p14:creationId xmlns:p14="http://schemas.microsoft.com/office/powerpoint/2010/main" val="15793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5955"/>
            <a:ext cx="9144000" cy="1143000"/>
          </a:xfrm>
        </p:spPr>
        <p:txBody>
          <a:bodyPr>
            <a:normAutofit/>
          </a:bodyPr>
          <a:lstStyle/>
          <a:p>
            <a:r>
              <a:rPr lang="en-US" sz="3600" b="1" dirty="0" smtClean="0"/>
              <a:t>3 Profits in serving god</a:t>
            </a:r>
            <a:endParaRPr lang="en-US" sz="3600" b="1" dirty="0"/>
          </a:p>
        </p:txBody>
      </p:sp>
      <p:sp>
        <p:nvSpPr>
          <p:cNvPr id="3" name="Content Placeholder 2"/>
          <p:cNvSpPr>
            <a:spLocks noGrp="1"/>
          </p:cNvSpPr>
          <p:nvPr>
            <p:ph idx="1"/>
          </p:nvPr>
        </p:nvSpPr>
        <p:spPr>
          <a:xfrm>
            <a:off x="1365955" y="1456267"/>
            <a:ext cx="9567655" cy="4831644"/>
          </a:xfrm>
        </p:spPr>
        <p:txBody>
          <a:bodyPr>
            <a:noAutofit/>
          </a:bodyPr>
          <a:lstStyle/>
          <a:p>
            <a:pPr marL="560070" indent="-514350">
              <a:buFont typeface="+mj-lt"/>
              <a:buAutoNum type="arabicPeriod" startAt="3"/>
            </a:pPr>
            <a:r>
              <a:rPr lang="en-US" sz="3200" dirty="0">
                <a:solidFill>
                  <a:srgbClr val="0070C0"/>
                </a:solidFill>
              </a:rPr>
              <a:t>God </a:t>
            </a:r>
            <a:r>
              <a:rPr lang="en-US" sz="3200" dirty="0" smtClean="0">
                <a:solidFill>
                  <a:srgbClr val="0070C0"/>
                </a:solidFill>
              </a:rPr>
              <a:t>rescues </a:t>
            </a:r>
          </a:p>
          <a:p>
            <a:pPr marL="880110" lvl="1" indent="-514350">
              <a:buFont typeface="+mj-lt"/>
              <a:buAutoNum type="alphaLcPeriod" startAt="2"/>
            </a:pPr>
            <a:r>
              <a:rPr lang="en-SG" sz="2800" dirty="0" smtClean="0"/>
              <a:t>From fiery judgment to come </a:t>
            </a:r>
          </a:p>
          <a:p>
            <a:pPr marL="685800" lvl="2" indent="0">
              <a:buNone/>
            </a:pPr>
            <a:endParaRPr lang="en-SG" sz="2600" dirty="0"/>
          </a:p>
          <a:p>
            <a:pPr marL="365760" lvl="1" indent="0">
              <a:buNone/>
            </a:pPr>
            <a:r>
              <a:rPr lang="en-US" sz="2800" dirty="0"/>
              <a:t>“For behold, the day is coming, burning like an oven, when all the arrogant and all evildoers will be stubble. The day that is coming shall set them ablaze, says the </a:t>
            </a:r>
            <a:r>
              <a:rPr lang="en-US" sz="2800" cap="small" dirty="0"/>
              <a:t>Lord</a:t>
            </a:r>
            <a:r>
              <a:rPr lang="en-US" sz="2800" dirty="0"/>
              <a:t> of hosts, so that it will leave them neither root nor branch. </a:t>
            </a:r>
            <a:r>
              <a:rPr lang="en-US" sz="2800" dirty="0" smtClean="0"/>
              <a:t>                Mal </a:t>
            </a:r>
            <a:r>
              <a:rPr lang="en-US" sz="2800" dirty="0"/>
              <a:t>4:1 </a:t>
            </a:r>
            <a:r>
              <a:rPr lang="en-US" sz="2800" dirty="0" smtClean="0"/>
              <a:t>ESV</a:t>
            </a:r>
          </a:p>
          <a:p>
            <a:pPr marL="365760" lvl="1" indent="0">
              <a:buNone/>
            </a:pPr>
            <a:endParaRPr lang="en-SG" sz="2800" dirty="0"/>
          </a:p>
          <a:p>
            <a:pPr marL="365760" lvl="1" indent="0">
              <a:buNone/>
            </a:pPr>
            <a:r>
              <a:rPr lang="en-US" sz="2800" dirty="0"/>
              <a:t>And if anyone's name was not found written in the book of life, he was thrown into the lake of fire. </a:t>
            </a:r>
            <a:r>
              <a:rPr lang="en-US" sz="2800" dirty="0" smtClean="0"/>
              <a:t>              Rev </a:t>
            </a:r>
            <a:r>
              <a:rPr lang="en-US" sz="2800" dirty="0"/>
              <a:t>20:15 ESV</a:t>
            </a:r>
          </a:p>
          <a:p>
            <a:pPr marL="365760" lvl="1" indent="0">
              <a:buNone/>
            </a:pPr>
            <a:endParaRPr lang="en-US" sz="2800" dirty="0"/>
          </a:p>
        </p:txBody>
      </p:sp>
      <p:pic>
        <p:nvPicPr>
          <p:cNvPr id="5" name="Picture 4"/>
          <p:cNvPicPr>
            <a:picLocks noChangeAspect="1"/>
          </p:cNvPicPr>
          <p:nvPr/>
        </p:nvPicPr>
        <p:blipFill>
          <a:blip r:embed="rId2"/>
          <a:stretch>
            <a:fillRect/>
          </a:stretch>
        </p:blipFill>
        <p:spPr>
          <a:xfrm>
            <a:off x="0" y="4786488"/>
            <a:ext cx="1755067" cy="2071511"/>
          </a:xfrm>
          <a:prstGeom prst="rect">
            <a:avLst/>
          </a:prstGeom>
        </p:spPr>
      </p:pic>
    </p:spTree>
    <p:extLst>
      <p:ext uri="{BB962C8B-B14F-4D97-AF65-F5344CB8AC3E}">
        <p14:creationId xmlns:p14="http://schemas.microsoft.com/office/powerpoint/2010/main" val="386301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5955"/>
            <a:ext cx="9144000" cy="1143000"/>
          </a:xfrm>
        </p:spPr>
        <p:txBody>
          <a:bodyPr>
            <a:normAutofit/>
          </a:bodyPr>
          <a:lstStyle/>
          <a:p>
            <a:r>
              <a:rPr lang="en-US" sz="3600" b="1" dirty="0" smtClean="0"/>
              <a:t>3 Profits in serving god</a:t>
            </a:r>
            <a:endParaRPr lang="en-US" sz="3600" b="1" dirty="0"/>
          </a:p>
        </p:txBody>
      </p:sp>
      <p:sp>
        <p:nvSpPr>
          <p:cNvPr id="3" name="Content Placeholder 2"/>
          <p:cNvSpPr>
            <a:spLocks noGrp="1"/>
          </p:cNvSpPr>
          <p:nvPr>
            <p:ph idx="1"/>
          </p:nvPr>
        </p:nvSpPr>
        <p:spPr>
          <a:xfrm>
            <a:off x="1365955" y="1456267"/>
            <a:ext cx="9567655" cy="4831644"/>
          </a:xfrm>
        </p:spPr>
        <p:txBody>
          <a:bodyPr>
            <a:noAutofit/>
          </a:bodyPr>
          <a:lstStyle/>
          <a:p>
            <a:pPr marL="560070" indent="-514350">
              <a:buFont typeface="+mj-lt"/>
              <a:buAutoNum type="arabicPeriod" startAt="3"/>
            </a:pPr>
            <a:r>
              <a:rPr lang="en-US" sz="3200" dirty="0">
                <a:solidFill>
                  <a:srgbClr val="0070C0"/>
                </a:solidFill>
              </a:rPr>
              <a:t>God </a:t>
            </a:r>
            <a:r>
              <a:rPr lang="en-US" sz="3200" dirty="0" smtClean="0">
                <a:solidFill>
                  <a:srgbClr val="0070C0"/>
                </a:solidFill>
              </a:rPr>
              <a:t>rescues </a:t>
            </a:r>
          </a:p>
          <a:p>
            <a:pPr marL="880110" lvl="1" indent="-514350">
              <a:buFont typeface="+mj-lt"/>
              <a:buAutoNum type="alphaLcPeriod" startAt="3"/>
            </a:pPr>
            <a:r>
              <a:rPr lang="en-SG" sz="2800" dirty="0" smtClean="0"/>
              <a:t>From ferocious enemies</a:t>
            </a:r>
          </a:p>
          <a:p>
            <a:pPr marL="685800" lvl="2" indent="0">
              <a:buNone/>
            </a:pPr>
            <a:endParaRPr lang="en-SG" sz="2600" dirty="0"/>
          </a:p>
          <a:p>
            <a:pPr marL="365760" lvl="1" indent="0">
              <a:buNone/>
            </a:pPr>
            <a:r>
              <a:rPr lang="en-US" sz="2800" b="1" baseline="30000" dirty="0"/>
              <a:t>2 </a:t>
            </a:r>
            <a:r>
              <a:rPr lang="en-US" sz="2800" dirty="0"/>
              <a:t>But for you who fear my name, the sun of righteousness shall rise with healing in its wings. You shall go out leaping like calves from the stall. </a:t>
            </a:r>
            <a:r>
              <a:rPr lang="en-US" sz="2800" b="1" baseline="30000" dirty="0"/>
              <a:t>3 </a:t>
            </a:r>
            <a:r>
              <a:rPr lang="en-US" sz="2800" dirty="0"/>
              <a:t>And you shall tread down the wicked, for they will be ashes under the soles of your feet, on the day when I act, says the </a:t>
            </a:r>
            <a:r>
              <a:rPr lang="en-US" sz="2800" cap="small" dirty="0"/>
              <a:t>Lord</a:t>
            </a:r>
            <a:r>
              <a:rPr lang="en-US" sz="2800" dirty="0"/>
              <a:t> of hosts.  </a:t>
            </a:r>
            <a:r>
              <a:rPr lang="en-US" sz="2800" dirty="0" smtClean="0"/>
              <a:t>                     Mal </a:t>
            </a:r>
            <a:r>
              <a:rPr lang="en-US" sz="2800" dirty="0"/>
              <a:t>4:2-3 </a:t>
            </a:r>
            <a:r>
              <a:rPr lang="en-US" sz="2800" dirty="0" smtClean="0"/>
              <a:t>ESV</a:t>
            </a:r>
          </a:p>
          <a:p>
            <a:pPr marL="365760" lvl="1" indent="0">
              <a:buNone/>
            </a:pPr>
            <a:endParaRPr lang="en-SG" sz="2800" dirty="0"/>
          </a:p>
          <a:p>
            <a:pPr marL="365760" lvl="1" indent="0">
              <a:buNone/>
            </a:pPr>
            <a:r>
              <a:rPr lang="en-US" sz="2800" dirty="0"/>
              <a:t>The God of peace will soon crush Satan under your feet. The grace of our Lord Jesus Christ be with you. </a:t>
            </a:r>
            <a:r>
              <a:rPr lang="en-US" sz="2800" dirty="0" smtClean="0"/>
              <a:t>      Rom </a:t>
            </a:r>
            <a:r>
              <a:rPr lang="en-US" sz="2800" dirty="0"/>
              <a:t>16:20 ESV</a:t>
            </a:r>
          </a:p>
          <a:p>
            <a:pPr marL="365760" lvl="1" indent="0">
              <a:buNone/>
            </a:pPr>
            <a:endParaRPr lang="en-US" sz="2800" dirty="0"/>
          </a:p>
        </p:txBody>
      </p:sp>
      <p:pic>
        <p:nvPicPr>
          <p:cNvPr id="5" name="Picture 4"/>
          <p:cNvPicPr>
            <a:picLocks noChangeAspect="1"/>
          </p:cNvPicPr>
          <p:nvPr/>
        </p:nvPicPr>
        <p:blipFill>
          <a:blip r:embed="rId2"/>
          <a:stretch>
            <a:fillRect/>
          </a:stretch>
        </p:blipFill>
        <p:spPr>
          <a:xfrm>
            <a:off x="1" y="4763911"/>
            <a:ext cx="1774196" cy="2094088"/>
          </a:xfrm>
          <a:prstGeom prst="rect">
            <a:avLst/>
          </a:prstGeom>
        </p:spPr>
      </p:pic>
    </p:spTree>
    <p:extLst>
      <p:ext uri="{BB962C8B-B14F-4D97-AF65-F5344CB8AC3E}">
        <p14:creationId xmlns:p14="http://schemas.microsoft.com/office/powerpoint/2010/main" val="312424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lstStyle/>
          <a:p>
            <a:r>
              <a:rPr lang="en-SG" b="1" dirty="0" smtClean="0"/>
              <a:t>Conclusion</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18089705"/>
              </p:ext>
            </p:extLst>
          </p:nvPr>
        </p:nvGraphicFramePr>
        <p:xfrm>
          <a:off x="1524000" y="1244600"/>
          <a:ext cx="9144000" cy="4114800"/>
        </p:xfrm>
        <a:graphic>
          <a:graphicData uri="http://schemas.openxmlformats.org/drawingml/2006/table">
            <a:tbl>
              <a:tblPr firstRow="1" bandRow="1">
                <a:tableStyleId>{69CF1AB2-1976-4502-BF36-3FF5EA218861}</a:tableStyleId>
              </a:tblPr>
              <a:tblGrid>
                <a:gridCol w="3165566">
                  <a:extLst>
                    <a:ext uri="{9D8B030D-6E8A-4147-A177-3AD203B41FA5}">
                      <a16:colId xmlns:a16="http://schemas.microsoft.com/office/drawing/2014/main" xmlns="" val="454550545"/>
                    </a:ext>
                  </a:extLst>
                </a:gridCol>
                <a:gridCol w="5978434">
                  <a:extLst>
                    <a:ext uri="{9D8B030D-6E8A-4147-A177-3AD203B41FA5}">
                      <a16:colId xmlns:a16="http://schemas.microsoft.com/office/drawing/2014/main" xmlns="" val="726080363"/>
                    </a:ext>
                  </a:extLst>
                </a:gridCol>
              </a:tblGrid>
              <a:tr h="370840">
                <a:tc>
                  <a:txBody>
                    <a:bodyPr/>
                    <a:lstStyle/>
                    <a:p>
                      <a:r>
                        <a:rPr lang="en-SG" sz="2800" b="1" dirty="0" smtClean="0"/>
                        <a:t>God Remembers</a:t>
                      </a:r>
                      <a:endParaRPr lang="en-US" sz="2800" b="1" dirty="0"/>
                    </a:p>
                  </a:txBody>
                  <a:tcPr/>
                </a:tc>
                <a:tc>
                  <a:txBody>
                    <a:bodyPr/>
                    <a:lstStyle/>
                    <a:p>
                      <a:pPr marL="457200" indent="-457200">
                        <a:buFont typeface="Wingdings" panose="05000000000000000000" pitchFamily="2" charset="2"/>
                        <a:buChar char="§"/>
                      </a:pPr>
                      <a:r>
                        <a:rPr lang="en-SG" sz="2800" b="1" dirty="0" smtClean="0"/>
                        <a:t>Hardships</a:t>
                      </a:r>
                    </a:p>
                    <a:p>
                      <a:pPr marL="457200" indent="-457200">
                        <a:buFont typeface="Wingdings" panose="05000000000000000000" pitchFamily="2" charset="2"/>
                        <a:buChar char="§"/>
                      </a:pPr>
                      <a:r>
                        <a:rPr lang="en-SG" sz="2800" b="1" dirty="0" smtClean="0"/>
                        <a:t>Heart-brokenness</a:t>
                      </a:r>
                    </a:p>
                    <a:p>
                      <a:pPr marL="457200" indent="-457200">
                        <a:buFont typeface="Wingdings" panose="05000000000000000000" pitchFamily="2" charset="2"/>
                        <a:buChar char="§"/>
                      </a:pPr>
                      <a:r>
                        <a:rPr lang="en-SG" sz="2800" b="1" dirty="0" smtClean="0"/>
                        <a:t>Holiness</a:t>
                      </a:r>
                      <a:endParaRPr lang="en-US" sz="2800" b="1" dirty="0"/>
                    </a:p>
                  </a:txBody>
                  <a:tcPr/>
                </a:tc>
                <a:extLst>
                  <a:ext uri="{0D108BD9-81ED-4DB2-BD59-A6C34878D82A}">
                    <a16:rowId xmlns:a16="http://schemas.microsoft.com/office/drawing/2014/main" xmlns="" val="2693162378"/>
                  </a:ext>
                </a:extLst>
              </a:tr>
              <a:tr h="370840">
                <a:tc>
                  <a:txBody>
                    <a:bodyPr/>
                    <a:lstStyle/>
                    <a:p>
                      <a:r>
                        <a:rPr lang="en-SG" sz="2800" b="1" dirty="0" smtClean="0"/>
                        <a:t>God Responds</a:t>
                      </a:r>
                      <a:endParaRPr lang="en-US" sz="2800" b="1" dirty="0"/>
                    </a:p>
                  </a:txBody>
                  <a:tcPr/>
                </a:tc>
                <a:tc>
                  <a:txBody>
                    <a:bodyPr/>
                    <a:lstStyle/>
                    <a:p>
                      <a:pPr marL="457200" indent="-457200">
                        <a:buFont typeface="Wingdings" panose="05000000000000000000" pitchFamily="2" charset="2"/>
                        <a:buChar char="§"/>
                      </a:pPr>
                      <a:r>
                        <a:rPr lang="en-SG" sz="2800" b="1" dirty="0" smtClean="0"/>
                        <a:t>God-fearers</a:t>
                      </a:r>
                    </a:p>
                    <a:p>
                      <a:pPr marL="457200" indent="-457200">
                        <a:buFont typeface="Wingdings" panose="05000000000000000000" pitchFamily="2" charset="2"/>
                        <a:buChar char="§"/>
                      </a:pPr>
                      <a:r>
                        <a:rPr lang="en-SG" sz="2800" b="1" dirty="0" smtClean="0"/>
                        <a:t>Faith</a:t>
                      </a:r>
                    </a:p>
                    <a:p>
                      <a:pPr marL="457200" indent="-457200">
                        <a:buFont typeface="Wingdings" panose="05000000000000000000" pitchFamily="2" charset="2"/>
                        <a:buChar char="§"/>
                      </a:pPr>
                      <a:r>
                        <a:rPr lang="en-SG" sz="2800" b="1" dirty="0" smtClean="0"/>
                        <a:t>Intercession</a:t>
                      </a:r>
                      <a:endParaRPr lang="en-US" sz="2800" b="1" dirty="0"/>
                    </a:p>
                  </a:txBody>
                  <a:tcPr/>
                </a:tc>
                <a:extLst>
                  <a:ext uri="{0D108BD9-81ED-4DB2-BD59-A6C34878D82A}">
                    <a16:rowId xmlns:a16="http://schemas.microsoft.com/office/drawing/2014/main" xmlns="" val="4158857865"/>
                  </a:ext>
                </a:extLst>
              </a:tr>
              <a:tr h="370840">
                <a:tc>
                  <a:txBody>
                    <a:bodyPr/>
                    <a:lstStyle/>
                    <a:p>
                      <a:r>
                        <a:rPr lang="en-SG" sz="2800" b="1" dirty="0" smtClean="0"/>
                        <a:t>God Rescues</a:t>
                      </a:r>
                      <a:endParaRPr lang="en-US" sz="2800" b="1" dirty="0"/>
                    </a:p>
                  </a:txBody>
                  <a:tcPr/>
                </a:tc>
                <a:tc>
                  <a:txBody>
                    <a:bodyPr/>
                    <a:lstStyle/>
                    <a:p>
                      <a:pPr marL="457200" indent="-457200">
                        <a:buFont typeface="Wingdings" panose="05000000000000000000" pitchFamily="2" charset="2"/>
                        <a:buChar char="§"/>
                      </a:pPr>
                      <a:r>
                        <a:rPr lang="en-SG" sz="2800" b="1" dirty="0" smtClean="0"/>
                        <a:t>Faithful servants</a:t>
                      </a:r>
                    </a:p>
                    <a:p>
                      <a:pPr marL="457200" indent="-457200">
                        <a:buFont typeface="Wingdings" panose="05000000000000000000" pitchFamily="2" charset="2"/>
                        <a:buChar char="§"/>
                      </a:pPr>
                      <a:r>
                        <a:rPr lang="en-SG" sz="2800" b="1" dirty="0" smtClean="0"/>
                        <a:t>Fiery</a:t>
                      </a:r>
                      <a:r>
                        <a:rPr lang="en-SG" sz="2800" b="1" baseline="0" dirty="0" smtClean="0"/>
                        <a:t> judgment</a:t>
                      </a:r>
                    </a:p>
                    <a:p>
                      <a:pPr marL="457200" indent="-457200">
                        <a:buFont typeface="Wingdings" panose="05000000000000000000" pitchFamily="2" charset="2"/>
                        <a:buChar char="§"/>
                      </a:pPr>
                      <a:r>
                        <a:rPr lang="en-SG" sz="2800" b="1" baseline="0" dirty="0" smtClean="0"/>
                        <a:t>Ferocious enemies</a:t>
                      </a:r>
                      <a:endParaRPr lang="en-US" sz="2800" b="1" dirty="0"/>
                    </a:p>
                  </a:txBody>
                  <a:tcPr/>
                </a:tc>
                <a:extLst>
                  <a:ext uri="{0D108BD9-81ED-4DB2-BD59-A6C34878D82A}">
                    <a16:rowId xmlns:a16="http://schemas.microsoft.com/office/drawing/2014/main" xmlns="" val="2279743622"/>
                  </a:ext>
                </a:extLst>
              </a:tr>
            </a:tbl>
          </a:graphicData>
        </a:graphic>
      </p:graphicFrame>
      <p:pic>
        <p:nvPicPr>
          <p:cNvPr id="5" name="Picture 4"/>
          <p:cNvPicPr>
            <a:picLocks noChangeAspect="1"/>
          </p:cNvPicPr>
          <p:nvPr/>
        </p:nvPicPr>
        <p:blipFill>
          <a:blip r:embed="rId2"/>
          <a:stretch>
            <a:fillRect/>
          </a:stretch>
        </p:blipFill>
        <p:spPr>
          <a:xfrm>
            <a:off x="191911" y="4041422"/>
            <a:ext cx="1116644" cy="1317978"/>
          </a:xfrm>
          <a:prstGeom prst="rect">
            <a:avLst/>
          </a:prstGeom>
        </p:spPr>
      </p:pic>
      <p:pic>
        <p:nvPicPr>
          <p:cNvPr id="3" name="Picture 2"/>
          <p:cNvPicPr>
            <a:picLocks noChangeAspect="1"/>
          </p:cNvPicPr>
          <p:nvPr/>
        </p:nvPicPr>
        <p:blipFill>
          <a:blip r:embed="rId3"/>
          <a:stretch>
            <a:fillRect/>
          </a:stretch>
        </p:blipFill>
        <p:spPr>
          <a:xfrm>
            <a:off x="181258" y="2629575"/>
            <a:ext cx="1137949" cy="1344849"/>
          </a:xfrm>
          <a:prstGeom prst="rect">
            <a:avLst/>
          </a:prstGeom>
        </p:spPr>
      </p:pic>
      <p:pic>
        <p:nvPicPr>
          <p:cNvPr id="6" name="Picture 5"/>
          <p:cNvPicPr>
            <a:picLocks noChangeAspect="1"/>
          </p:cNvPicPr>
          <p:nvPr/>
        </p:nvPicPr>
        <p:blipFill>
          <a:blip r:embed="rId4"/>
          <a:stretch>
            <a:fillRect/>
          </a:stretch>
        </p:blipFill>
        <p:spPr>
          <a:xfrm>
            <a:off x="181258" y="1244600"/>
            <a:ext cx="1117226" cy="1317977"/>
          </a:xfrm>
          <a:prstGeom prst="rect">
            <a:avLst/>
          </a:prstGeom>
        </p:spPr>
      </p:pic>
      <p:sp>
        <p:nvSpPr>
          <p:cNvPr id="7" name="TextBox 6"/>
          <p:cNvSpPr txBox="1"/>
          <p:nvPr/>
        </p:nvSpPr>
        <p:spPr>
          <a:xfrm>
            <a:off x="764582" y="5561864"/>
            <a:ext cx="10662835" cy="830997"/>
          </a:xfrm>
          <a:prstGeom prst="rect">
            <a:avLst/>
          </a:prstGeom>
          <a:noFill/>
        </p:spPr>
        <p:txBody>
          <a:bodyPr wrap="square" rtlCol="0">
            <a:spAutoFit/>
          </a:bodyPr>
          <a:lstStyle/>
          <a:p>
            <a:r>
              <a:rPr lang="en-US" sz="2400" dirty="0"/>
              <a:t>Then once more you shall see the distinction between the righteous and the wicked, between one who serves God and one who does not serve him</a:t>
            </a:r>
            <a:r>
              <a:rPr lang="en-US" sz="2400" dirty="0" smtClean="0"/>
              <a:t>.             Mal 3:18 ESV</a:t>
            </a:r>
            <a:endParaRPr lang="en-US" sz="2400" dirty="0"/>
          </a:p>
        </p:txBody>
      </p:sp>
    </p:spTree>
    <p:extLst>
      <p:ext uri="{BB962C8B-B14F-4D97-AF65-F5344CB8AC3E}">
        <p14:creationId xmlns:p14="http://schemas.microsoft.com/office/powerpoint/2010/main" val="251415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8534" y="161136"/>
            <a:ext cx="9144000" cy="664464"/>
          </a:xfrm>
        </p:spPr>
        <p:txBody>
          <a:bodyPr>
            <a:normAutofit/>
          </a:bodyPr>
          <a:lstStyle/>
          <a:p>
            <a:r>
              <a:rPr lang="en-US" sz="4000" b="1" dirty="0" smtClean="0"/>
              <a:t>Timeline of Israel &amp; </a:t>
            </a:r>
            <a:r>
              <a:rPr lang="en-US" sz="4000" b="1" dirty="0" err="1" smtClean="0"/>
              <a:t>judah</a:t>
            </a:r>
            <a:endParaRPr lang="en-US" sz="4000" dirty="0"/>
          </a:p>
        </p:txBody>
      </p:sp>
      <p:pic>
        <p:nvPicPr>
          <p:cNvPr id="2050" name="Picture 2" descr="Image result for timeline of minor prophet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3733" y="825600"/>
            <a:ext cx="9279467" cy="5772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34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5956" y="95955"/>
            <a:ext cx="9302044" cy="1143000"/>
          </a:xfrm>
        </p:spPr>
        <p:txBody>
          <a:bodyPr>
            <a:normAutofit/>
          </a:bodyPr>
          <a:lstStyle/>
          <a:p>
            <a:r>
              <a:rPr lang="en-US" sz="3600" b="1" dirty="0" smtClean="0"/>
              <a:t>Background to </a:t>
            </a:r>
            <a:r>
              <a:rPr lang="en-US" sz="3600" b="1" dirty="0" err="1" smtClean="0"/>
              <a:t>malachi</a:t>
            </a:r>
            <a:endParaRPr lang="en-US" sz="3600" b="1" dirty="0"/>
          </a:p>
        </p:txBody>
      </p:sp>
      <p:sp>
        <p:nvSpPr>
          <p:cNvPr id="3" name="Content Placeholder 2"/>
          <p:cNvSpPr>
            <a:spLocks noGrp="1"/>
          </p:cNvSpPr>
          <p:nvPr>
            <p:ph idx="1"/>
          </p:nvPr>
        </p:nvSpPr>
        <p:spPr>
          <a:xfrm>
            <a:off x="1365956" y="1456267"/>
            <a:ext cx="9580718" cy="4831644"/>
          </a:xfrm>
        </p:spPr>
        <p:txBody>
          <a:bodyPr>
            <a:noAutofit/>
          </a:bodyPr>
          <a:lstStyle/>
          <a:p>
            <a:pPr lvl="0"/>
            <a:r>
              <a:rPr lang="en-US" sz="2800" dirty="0"/>
              <a:t>Rebuked the priests for profaning God’s altar and His </a:t>
            </a:r>
            <a:r>
              <a:rPr lang="en-US" sz="2800" dirty="0" smtClean="0"/>
              <a:t>name; if </a:t>
            </a:r>
            <a:r>
              <a:rPr lang="en-US" sz="2800" dirty="0"/>
              <a:t>they were unfaithful in obeying God’s law, how could they lead the people? (1:1-2:9) - breaking the covenant God enacted with Levi (fear of the Lord) - faithless towards God.</a:t>
            </a:r>
          </a:p>
          <a:p>
            <a:pPr lvl="0"/>
            <a:r>
              <a:rPr lang="en-US" sz="2800" dirty="0"/>
              <a:t>Rebuked the people for divorcing their wives and marrying heathen women; how could they lead their children? (2:10-3:15) - breaking the covenant God enacted with their forefathers - faithless towards one another.</a:t>
            </a:r>
          </a:p>
          <a:p>
            <a:pPr lvl="0"/>
            <a:r>
              <a:rPr lang="en-US" sz="2800" dirty="0"/>
              <a:t>Encouraged the faithful few to </a:t>
            </a:r>
            <a:r>
              <a:rPr lang="en-US" sz="2800" dirty="0" err="1"/>
              <a:t>honour</a:t>
            </a:r>
            <a:r>
              <a:rPr lang="en-US" sz="2800" dirty="0"/>
              <a:t> and serve God, whom He would spare when he comes in judgment at Messiah’s returns (3:16-4:6) - the arrogant were saying, “Where’s the God of justice?” </a:t>
            </a:r>
          </a:p>
        </p:txBody>
      </p:sp>
    </p:spTree>
    <p:extLst>
      <p:ext uri="{BB962C8B-B14F-4D97-AF65-F5344CB8AC3E}">
        <p14:creationId xmlns:p14="http://schemas.microsoft.com/office/powerpoint/2010/main" val="343506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5956" y="95955"/>
            <a:ext cx="9302044" cy="1143000"/>
          </a:xfrm>
        </p:spPr>
        <p:txBody>
          <a:bodyPr>
            <a:normAutofit/>
          </a:bodyPr>
          <a:lstStyle/>
          <a:p>
            <a:r>
              <a:rPr lang="en-US" sz="3600" b="1" dirty="0" smtClean="0"/>
              <a:t>Background to </a:t>
            </a:r>
            <a:r>
              <a:rPr lang="en-US" sz="3600" b="1" dirty="0" err="1" smtClean="0"/>
              <a:t>malachi</a:t>
            </a:r>
            <a:endParaRPr lang="en-US" sz="3600" b="1" dirty="0"/>
          </a:p>
        </p:txBody>
      </p:sp>
      <p:sp>
        <p:nvSpPr>
          <p:cNvPr id="3" name="Content Placeholder 2"/>
          <p:cNvSpPr>
            <a:spLocks noGrp="1"/>
          </p:cNvSpPr>
          <p:nvPr>
            <p:ph idx="1"/>
          </p:nvPr>
        </p:nvSpPr>
        <p:spPr>
          <a:xfrm>
            <a:off x="1365956" y="1456267"/>
            <a:ext cx="9580718" cy="4831644"/>
          </a:xfrm>
        </p:spPr>
        <p:txBody>
          <a:bodyPr>
            <a:normAutofit/>
          </a:bodyPr>
          <a:lstStyle/>
          <a:p>
            <a:pPr marL="45720" indent="0">
              <a:buSzPct val="80000"/>
              <a:buNone/>
            </a:pPr>
            <a:r>
              <a:rPr lang="en-SG" sz="3200" dirty="0" smtClean="0"/>
              <a:t>Literary style – lofty prose not </a:t>
            </a:r>
            <a:r>
              <a:rPr lang="en-SG" sz="3200" dirty="0" err="1" smtClean="0"/>
              <a:t>peotry</a:t>
            </a:r>
            <a:endParaRPr lang="en-SG" sz="3200" dirty="0" smtClean="0"/>
          </a:p>
          <a:p>
            <a:pPr marL="45720" indent="0">
              <a:buSzPct val="80000"/>
              <a:buNone/>
            </a:pPr>
            <a:r>
              <a:rPr lang="en-US" sz="3200" dirty="0" smtClean="0"/>
              <a:t>Each </a:t>
            </a:r>
            <a:r>
              <a:rPr lang="en-US" sz="3200" dirty="0"/>
              <a:t>speech begins with a statement charging the </a:t>
            </a:r>
            <a:r>
              <a:rPr lang="en-US" sz="3200" dirty="0" smtClean="0"/>
              <a:t>people </a:t>
            </a:r>
            <a:r>
              <a:rPr lang="en-US" sz="3200" dirty="0"/>
              <a:t>with wrongdoing, then the </a:t>
            </a:r>
            <a:r>
              <a:rPr lang="en-US" sz="3200" dirty="0" smtClean="0"/>
              <a:t>people objected </a:t>
            </a:r>
            <a:r>
              <a:rPr lang="en-US" sz="3200" dirty="0"/>
              <a:t>and </a:t>
            </a:r>
            <a:r>
              <a:rPr lang="en-US" sz="3200" dirty="0" smtClean="0"/>
              <a:t>demanded </a:t>
            </a:r>
            <a:r>
              <a:rPr lang="en-US" sz="3200" dirty="0"/>
              <a:t>clarification, in response </a:t>
            </a:r>
            <a:r>
              <a:rPr lang="en-US" sz="3200" dirty="0" smtClean="0"/>
              <a:t>the </a:t>
            </a:r>
            <a:r>
              <a:rPr lang="en-US" sz="3200" dirty="0"/>
              <a:t>prophet </a:t>
            </a:r>
            <a:r>
              <a:rPr lang="en-US" sz="3200" dirty="0" smtClean="0"/>
              <a:t>elaborated </a:t>
            </a:r>
            <a:r>
              <a:rPr lang="en-US" sz="3200" dirty="0"/>
              <a:t>and </a:t>
            </a:r>
            <a:r>
              <a:rPr lang="en-US" sz="3200" dirty="0" smtClean="0"/>
              <a:t>reached </a:t>
            </a:r>
            <a:r>
              <a:rPr lang="en-US" sz="3200" dirty="0"/>
              <a:t>a conclusion</a:t>
            </a:r>
            <a:r>
              <a:rPr lang="en-US" sz="3200" dirty="0" smtClean="0"/>
              <a:t>.</a:t>
            </a:r>
            <a:r>
              <a:rPr lang="en-SG" sz="3200" dirty="0" smtClean="0"/>
              <a:t>  </a:t>
            </a:r>
            <a:endParaRPr lang="en-US" sz="3200" dirty="0"/>
          </a:p>
        </p:txBody>
      </p:sp>
    </p:spTree>
    <p:extLst>
      <p:ext uri="{BB962C8B-B14F-4D97-AF65-F5344CB8AC3E}">
        <p14:creationId xmlns:p14="http://schemas.microsoft.com/office/powerpoint/2010/main" val="83093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5956" y="95955"/>
            <a:ext cx="9302044" cy="1143000"/>
          </a:xfrm>
        </p:spPr>
        <p:txBody>
          <a:bodyPr>
            <a:normAutofit/>
          </a:bodyPr>
          <a:lstStyle/>
          <a:p>
            <a:r>
              <a:rPr lang="en-US" sz="3600" b="1" dirty="0" smtClean="0"/>
              <a:t>Background to </a:t>
            </a:r>
            <a:r>
              <a:rPr lang="en-US" sz="3600" b="1" dirty="0" err="1" smtClean="0"/>
              <a:t>malachi</a:t>
            </a:r>
            <a:endParaRPr lang="en-US" sz="3600" b="1" dirty="0"/>
          </a:p>
        </p:txBody>
      </p:sp>
      <p:sp>
        <p:nvSpPr>
          <p:cNvPr id="3" name="Content Placeholder 2"/>
          <p:cNvSpPr>
            <a:spLocks noGrp="1"/>
          </p:cNvSpPr>
          <p:nvPr>
            <p:ph idx="1"/>
          </p:nvPr>
        </p:nvSpPr>
        <p:spPr>
          <a:xfrm>
            <a:off x="1365955" y="1456267"/>
            <a:ext cx="9737473" cy="4831644"/>
          </a:xfrm>
        </p:spPr>
        <p:txBody>
          <a:bodyPr>
            <a:noAutofit/>
          </a:bodyPr>
          <a:lstStyle/>
          <a:p>
            <a:pPr marL="45720" indent="0">
              <a:buSzPct val="80000"/>
              <a:buNone/>
            </a:pPr>
            <a:r>
              <a:rPr lang="en-US" sz="3200" dirty="0"/>
              <a:t>And this second thing you do. You cover the </a:t>
            </a:r>
            <a:r>
              <a:rPr lang="en-US" sz="3200" cap="small" dirty="0"/>
              <a:t>Lord</a:t>
            </a:r>
            <a:r>
              <a:rPr lang="en-US" sz="3200" dirty="0"/>
              <a:t>'s altar with tears, with weeping and groaning because he no longer regards the offering or accepts it with favor from your hand. </a:t>
            </a:r>
            <a:r>
              <a:rPr lang="en-US" sz="3200" b="1" baseline="30000" dirty="0"/>
              <a:t>14 </a:t>
            </a:r>
            <a:r>
              <a:rPr lang="en-US" sz="3200" dirty="0">
                <a:solidFill>
                  <a:srgbClr val="FF0000"/>
                </a:solidFill>
              </a:rPr>
              <a:t>But you say</a:t>
            </a:r>
            <a:r>
              <a:rPr lang="en-US" sz="3200" dirty="0"/>
              <a:t>, “Why does he not?” Because the </a:t>
            </a:r>
            <a:r>
              <a:rPr lang="en-US" sz="3200" cap="small" dirty="0"/>
              <a:t>Lord</a:t>
            </a:r>
            <a:r>
              <a:rPr lang="en-US" sz="3200" dirty="0"/>
              <a:t> was witness between you and the wife of your youth, to whom you have been faithless, though she is your companion and your wife by covenant. </a:t>
            </a:r>
            <a:r>
              <a:rPr lang="en-US" sz="3200" b="1" baseline="30000" dirty="0"/>
              <a:t>15 </a:t>
            </a:r>
            <a:r>
              <a:rPr lang="en-US" sz="3200" dirty="0"/>
              <a:t>Did he not make them one, with a portion of the Spirit in their </a:t>
            </a:r>
            <a:r>
              <a:rPr lang="en-US" sz="3200" dirty="0" smtClean="0"/>
              <a:t>union?</a:t>
            </a:r>
            <a:r>
              <a:rPr lang="en-US" sz="3200" dirty="0"/>
              <a:t> And what was the one </a:t>
            </a:r>
            <a:r>
              <a:rPr lang="en-US" sz="3200" dirty="0" smtClean="0"/>
              <a:t>God</a:t>
            </a:r>
            <a:r>
              <a:rPr lang="en-US" sz="3200" dirty="0"/>
              <a:t> </a:t>
            </a:r>
            <a:r>
              <a:rPr lang="en-US" sz="3200" dirty="0" smtClean="0"/>
              <a:t>seeking?</a:t>
            </a:r>
            <a:r>
              <a:rPr lang="en-US" sz="3200" dirty="0"/>
              <a:t> Godly offspring. So guard </a:t>
            </a:r>
            <a:r>
              <a:rPr lang="en-US" sz="3200" dirty="0" smtClean="0"/>
              <a:t>yourselves</a:t>
            </a:r>
            <a:r>
              <a:rPr lang="en-US" sz="3200" dirty="0"/>
              <a:t> in your spirit, and let none of you be </a:t>
            </a:r>
            <a:r>
              <a:rPr lang="en-US" sz="3200" dirty="0" smtClean="0"/>
              <a:t>faithless </a:t>
            </a:r>
            <a:r>
              <a:rPr lang="en-US" sz="3200" dirty="0"/>
              <a:t>to the wife of your youth</a:t>
            </a:r>
            <a:r>
              <a:rPr lang="en-US" sz="3200" dirty="0" smtClean="0"/>
              <a:t>. (2:13-15)</a:t>
            </a:r>
            <a:endParaRPr lang="en-SG" sz="3200" dirty="0" smtClean="0"/>
          </a:p>
        </p:txBody>
      </p:sp>
    </p:spTree>
    <p:extLst>
      <p:ext uri="{BB962C8B-B14F-4D97-AF65-F5344CB8AC3E}">
        <p14:creationId xmlns:p14="http://schemas.microsoft.com/office/powerpoint/2010/main" val="274991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5955"/>
            <a:ext cx="9144000" cy="1143000"/>
          </a:xfrm>
        </p:spPr>
        <p:txBody>
          <a:bodyPr>
            <a:normAutofit/>
          </a:bodyPr>
          <a:lstStyle/>
          <a:p>
            <a:r>
              <a:rPr lang="en-US" sz="3600" b="1" dirty="0"/>
              <a:t>Mal </a:t>
            </a:r>
            <a:r>
              <a:rPr lang="en-US" sz="3600" b="1" dirty="0" smtClean="0"/>
              <a:t>3:13-15 </a:t>
            </a:r>
            <a:r>
              <a:rPr lang="en-US" sz="3600" b="1" dirty="0"/>
              <a:t>ESV</a:t>
            </a:r>
          </a:p>
        </p:txBody>
      </p:sp>
      <p:sp>
        <p:nvSpPr>
          <p:cNvPr id="3" name="Content Placeholder 2"/>
          <p:cNvSpPr>
            <a:spLocks noGrp="1"/>
          </p:cNvSpPr>
          <p:nvPr>
            <p:ph idx="1"/>
          </p:nvPr>
        </p:nvSpPr>
        <p:spPr>
          <a:xfrm>
            <a:off x="1365956" y="1456267"/>
            <a:ext cx="9302044" cy="4831644"/>
          </a:xfrm>
        </p:spPr>
        <p:txBody>
          <a:bodyPr>
            <a:noAutofit/>
          </a:bodyPr>
          <a:lstStyle/>
          <a:p>
            <a:pPr marL="45720" indent="0">
              <a:buNone/>
            </a:pPr>
            <a:r>
              <a:rPr lang="en-US" sz="3200" b="1" baseline="30000" dirty="0" smtClean="0"/>
              <a:t>13</a:t>
            </a:r>
            <a:r>
              <a:rPr lang="en-US" sz="3200" b="1" baseline="30000" dirty="0"/>
              <a:t> </a:t>
            </a:r>
            <a:r>
              <a:rPr lang="en-US" sz="3200" dirty="0"/>
              <a:t>“Your words have been hard against me, says the </a:t>
            </a:r>
            <a:r>
              <a:rPr lang="en-US" sz="3200" cap="small" dirty="0"/>
              <a:t>Lord</a:t>
            </a:r>
            <a:r>
              <a:rPr lang="en-US" sz="3200" dirty="0"/>
              <a:t>. </a:t>
            </a:r>
            <a:r>
              <a:rPr lang="en-US" sz="3200" dirty="0">
                <a:solidFill>
                  <a:srgbClr val="FF0000"/>
                </a:solidFill>
              </a:rPr>
              <a:t>But you say</a:t>
            </a:r>
            <a:r>
              <a:rPr lang="en-US" sz="3200" dirty="0"/>
              <a:t>, ‘How have we spoken against you?’ </a:t>
            </a:r>
            <a:endParaRPr lang="en-US" sz="3200" dirty="0" smtClean="0"/>
          </a:p>
          <a:p>
            <a:pPr marL="45720" indent="0">
              <a:buNone/>
            </a:pPr>
            <a:r>
              <a:rPr lang="en-US" sz="3200" b="1" baseline="30000" dirty="0" smtClean="0"/>
              <a:t>14</a:t>
            </a:r>
            <a:r>
              <a:rPr lang="en-US" sz="3200" b="1" baseline="30000" dirty="0"/>
              <a:t> </a:t>
            </a:r>
            <a:r>
              <a:rPr lang="en-US" sz="3200" dirty="0"/>
              <a:t>You have said, ‘It is vain to serve God. What is the profit of our keeping his charge or of walking as in mourning before the </a:t>
            </a:r>
            <a:r>
              <a:rPr lang="en-US" sz="3200" cap="small" dirty="0"/>
              <a:t>Lord</a:t>
            </a:r>
            <a:r>
              <a:rPr lang="en-US" sz="3200" dirty="0"/>
              <a:t> of hosts? </a:t>
            </a:r>
            <a:endParaRPr lang="en-US" sz="3200" dirty="0" smtClean="0"/>
          </a:p>
          <a:p>
            <a:pPr marL="45720" indent="0">
              <a:buNone/>
            </a:pPr>
            <a:r>
              <a:rPr lang="en-US" sz="3200" b="1" baseline="30000" dirty="0" smtClean="0"/>
              <a:t>15</a:t>
            </a:r>
            <a:r>
              <a:rPr lang="en-US" sz="3200" b="1" baseline="30000" dirty="0"/>
              <a:t> </a:t>
            </a:r>
            <a:r>
              <a:rPr lang="en-US" sz="3200" dirty="0"/>
              <a:t>And now we call the arrogant blessed. Evildoers not only prosper but they put God to the test and they escape</a:t>
            </a:r>
            <a:r>
              <a:rPr lang="en-US" sz="3200" dirty="0" smtClean="0"/>
              <a:t>.’”</a:t>
            </a:r>
            <a:endParaRPr lang="en-US" sz="3200" dirty="0"/>
          </a:p>
        </p:txBody>
      </p:sp>
    </p:spTree>
    <p:extLst>
      <p:ext uri="{BB962C8B-B14F-4D97-AF65-F5344CB8AC3E}">
        <p14:creationId xmlns:p14="http://schemas.microsoft.com/office/powerpoint/2010/main" val="185919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5955"/>
            <a:ext cx="9144000" cy="1143000"/>
          </a:xfrm>
        </p:spPr>
        <p:txBody>
          <a:bodyPr>
            <a:normAutofit/>
          </a:bodyPr>
          <a:lstStyle/>
          <a:p>
            <a:r>
              <a:rPr lang="en-US" sz="3600" b="1" dirty="0"/>
              <a:t>Mal </a:t>
            </a:r>
            <a:r>
              <a:rPr lang="en-US" sz="3600" b="1" dirty="0" smtClean="0"/>
              <a:t>3:16-18 </a:t>
            </a:r>
            <a:r>
              <a:rPr lang="en-US" sz="3600" b="1" dirty="0"/>
              <a:t>ESV</a:t>
            </a:r>
          </a:p>
        </p:txBody>
      </p:sp>
      <p:sp>
        <p:nvSpPr>
          <p:cNvPr id="3" name="Content Placeholder 2"/>
          <p:cNvSpPr>
            <a:spLocks noGrp="1"/>
          </p:cNvSpPr>
          <p:nvPr>
            <p:ph idx="1"/>
          </p:nvPr>
        </p:nvSpPr>
        <p:spPr>
          <a:xfrm>
            <a:off x="1365956" y="1456267"/>
            <a:ext cx="9302044" cy="4831644"/>
          </a:xfrm>
        </p:spPr>
        <p:txBody>
          <a:bodyPr>
            <a:noAutofit/>
          </a:bodyPr>
          <a:lstStyle/>
          <a:p>
            <a:pPr marL="45720" indent="0">
              <a:buNone/>
            </a:pPr>
            <a:r>
              <a:rPr lang="en-US" sz="3200" b="1" baseline="30000" dirty="0"/>
              <a:t>16 </a:t>
            </a:r>
            <a:r>
              <a:rPr lang="en-US" sz="3200" dirty="0"/>
              <a:t>Then those who feared the </a:t>
            </a:r>
            <a:r>
              <a:rPr lang="en-US" sz="3200" cap="small" dirty="0"/>
              <a:t>Lord</a:t>
            </a:r>
            <a:r>
              <a:rPr lang="en-US" sz="3200" dirty="0"/>
              <a:t> spoke with one another. </a:t>
            </a:r>
            <a:r>
              <a:rPr lang="en-US" sz="3200" u="sng" dirty="0"/>
              <a:t>The </a:t>
            </a:r>
            <a:r>
              <a:rPr lang="en-US" sz="3200" u="sng" cap="small" dirty="0"/>
              <a:t>Lord</a:t>
            </a:r>
            <a:r>
              <a:rPr lang="en-US" sz="3200" u="sng" dirty="0"/>
              <a:t> paid attention and heard them</a:t>
            </a:r>
            <a:r>
              <a:rPr lang="en-US" sz="3200" dirty="0"/>
              <a:t>, and a </a:t>
            </a:r>
            <a:r>
              <a:rPr lang="en-US" sz="3200" u="sng" dirty="0"/>
              <a:t>book of remembrance was written before him of those who feared the </a:t>
            </a:r>
            <a:r>
              <a:rPr lang="en-US" sz="3200" u="sng" cap="small" dirty="0"/>
              <a:t>Lord</a:t>
            </a:r>
            <a:r>
              <a:rPr lang="en-US" sz="3200" u="sng" dirty="0"/>
              <a:t> and esteemed his name</a:t>
            </a:r>
            <a:r>
              <a:rPr lang="en-US" sz="3200" dirty="0"/>
              <a:t>. </a:t>
            </a:r>
            <a:r>
              <a:rPr lang="en-US" sz="3200" b="1" baseline="30000" dirty="0"/>
              <a:t>17 </a:t>
            </a:r>
            <a:r>
              <a:rPr lang="en-US" sz="3200" dirty="0"/>
              <a:t>“They shall be mine, says the </a:t>
            </a:r>
            <a:r>
              <a:rPr lang="en-US" sz="3200" cap="small" dirty="0"/>
              <a:t>Lord</a:t>
            </a:r>
            <a:r>
              <a:rPr lang="en-US" sz="3200" dirty="0"/>
              <a:t> of hosts, in the day when I make up my treasured possession, and </a:t>
            </a:r>
            <a:r>
              <a:rPr lang="en-US" sz="3200" u="sng" dirty="0"/>
              <a:t>I will spare them as a man spares his son who serves him</a:t>
            </a:r>
            <a:r>
              <a:rPr lang="en-US" sz="3200" dirty="0"/>
              <a:t>. </a:t>
            </a:r>
            <a:r>
              <a:rPr lang="en-US" sz="3200" b="1" baseline="30000" dirty="0"/>
              <a:t>18 </a:t>
            </a:r>
            <a:r>
              <a:rPr lang="en-US" sz="3200" dirty="0"/>
              <a:t>Then once more you shall see the distinction between the righteous and the wicked, between one who serves God and one who does not serve him</a:t>
            </a:r>
          </a:p>
        </p:txBody>
      </p:sp>
    </p:spTree>
    <p:extLst>
      <p:ext uri="{BB962C8B-B14F-4D97-AF65-F5344CB8AC3E}">
        <p14:creationId xmlns:p14="http://schemas.microsoft.com/office/powerpoint/2010/main" val="133069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5955"/>
            <a:ext cx="9144000" cy="1143000"/>
          </a:xfrm>
        </p:spPr>
        <p:txBody>
          <a:bodyPr>
            <a:normAutofit/>
          </a:bodyPr>
          <a:lstStyle/>
          <a:p>
            <a:r>
              <a:rPr lang="en-US" sz="3600" b="1" dirty="0" smtClean="0"/>
              <a:t>3 Profits in serving god</a:t>
            </a:r>
            <a:endParaRPr lang="en-US" sz="3600" b="1" dirty="0"/>
          </a:p>
        </p:txBody>
      </p:sp>
      <p:sp>
        <p:nvSpPr>
          <p:cNvPr id="3" name="Content Placeholder 2"/>
          <p:cNvSpPr>
            <a:spLocks noGrp="1"/>
          </p:cNvSpPr>
          <p:nvPr>
            <p:ph idx="1"/>
          </p:nvPr>
        </p:nvSpPr>
        <p:spPr>
          <a:xfrm>
            <a:off x="1365955" y="1456267"/>
            <a:ext cx="9567655" cy="4831644"/>
          </a:xfrm>
        </p:spPr>
        <p:txBody>
          <a:bodyPr>
            <a:noAutofit/>
          </a:bodyPr>
          <a:lstStyle/>
          <a:p>
            <a:pPr marL="502920" indent="-457200">
              <a:buFont typeface="+mj-lt"/>
              <a:buAutoNum type="arabicPeriod"/>
            </a:pPr>
            <a:r>
              <a:rPr lang="en-US" sz="3200" dirty="0">
                <a:solidFill>
                  <a:srgbClr val="0070C0"/>
                </a:solidFill>
              </a:rPr>
              <a:t>God remembers </a:t>
            </a:r>
            <a:r>
              <a:rPr lang="en-US" sz="3200" dirty="0"/>
              <a:t>- book of remembrance (Mal </a:t>
            </a:r>
            <a:r>
              <a:rPr lang="en-US" sz="3200" dirty="0" smtClean="0"/>
              <a:t>3:16)</a:t>
            </a:r>
          </a:p>
          <a:p>
            <a:pPr marL="708660" lvl="1" indent="-342900">
              <a:buFont typeface="+mj-lt"/>
              <a:buAutoNum type="alphaLcPeriod"/>
            </a:pPr>
            <a:r>
              <a:rPr lang="en-US" sz="2800" dirty="0"/>
              <a:t>David’s wanderings in the wilderness when he was being hunted </a:t>
            </a:r>
            <a:endParaRPr lang="en-US" sz="2800" dirty="0" smtClean="0"/>
          </a:p>
          <a:p>
            <a:pPr marL="365760" lvl="1" indent="0">
              <a:buNone/>
            </a:pPr>
            <a:r>
              <a:rPr lang="en-US" sz="2800" dirty="0" smtClean="0"/>
              <a:t>You</a:t>
            </a:r>
            <a:r>
              <a:rPr lang="en-US" sz="2800" dirty="0"/>
              <a:t> have taken account of my wanderings; put my tears in Your </a:t>
            </a:r>
            <a:r>
              <a:rPr lang="en-US" sz="2800" dirty="0" smtClean="0"/>
              <a:t>bottle. Are</a:t>
            </a:r>
            <a:r>
              <a:rPr lang="en-US" sz="2800" dirty="0"/>
              <a:t> </a:t>
            </a:r>
            <a:r>
              <a:rPr lang="en-US" sz="2800" i="1" dirty="0"/>
              <a:t>they</a:t>
            </a:r>
            <a:r>
              <a:rPr lang="en-US" sz="2800" dirty="0"/>
              <a:t> not in Your book? </a:t>
            </a:r>
            <a:r>
              <a:rPr lang="en-US" sz="2800" dirty="0" smtClean="0"/>
              <a:t>          Ps </a:t>
            </a:r>
            <a:r>
              <a:rPr lang="en-US" sz="2800" dirty="0"/>
              <a:t>56:8 NASB</a:t>
            </a:r>
          </a:p>
          <a:p>
            <a:pPr marL="365760" lvl="1" indent="0">
              <a:buNone/>
            </a:pPr>
            <a:r>
              <a:rPr lang="en-US" sz="3000" dirty="0" smtClean="0"/>
              <a:t> </a:t>
            </a:r>
            <a:endParaRPr lang="en-US" sz="3000" dirty="0"/>
          </a:p>
          <a:p>
            <a:pPr marL="45720" indent="0">
              <a:buNone/>
            </a:pPr>
            <a:r>
              <a:rPr lang="en-SG" sz="2800" dirty="0" smtClean="0"/>
              <a:t>God remembers us when we go through hardships.</a:t>
            </a:r>
            <a:endParaRPr lang="en-US" sz="2800" dirty="0"/>
          </a:p>
        </p:txBody>
      </p:sp>
      <p:pic>
        <p:nvPicPr>
          <p:cNvPr id="4" name="Picture 3"/>
          <p:cNvPicPr>
            <a:picLocks noChangeAspect="1"/>
          </p:cNvPicPr>
          <p:nvPr/>
        </p:nvPicPr>
        <p:blipFill>
          <a:blip r:embed="rId2"/>
          <a:stretch>
            <a:fillRect/>
          </a:stretch>
        </p:blipFill>
        <p:spPr>
          <a:xfrm>
            <a:off x="9853658" y="4098048"/>
            <a:ext cx="2338342" cy="2759952"/>
          </a:xfrm>
          <a:prstGeom prst="rect">
            <a:avLst/>
          </a:prstGeom>
        </p:spPr>
      </p:pic>
    </p:spTree>
    <p:extLst>
      <p:ext uri="{BB962C8B-B14F-4D97-AF65-F5344CB8AC3E}">
        <p14:creationId xmlns:p14="http://schemas.microsoft.com/office/powerpoint/2010/main" val="148527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5955"/>
            <a:ext cx="9144000" cy="1143000"/>
          </a:xfrm>
        </p:spPr>
        <p:txBody>
          <a:bodyPr>
            <a:normAutofit/>
          </a:bodyPr>
          <a:lstStyle/>
          <a:p>
            <a:r>
              <a:rPr lang="en-US" sz="3600" b="1" dirty="0" smtClean="0"/>
              <a:t>3 Profits in serving god</a:t>
            </a:r>
            <a:endParaRPr lang="en-US" sz="3600" b="1" dirty="0"/>
          </a:p>
        </p:txBody>
      </p:sp>
      <p:sp>
        <p:nvSpPr>
          <p:cNvPr id="3" name="Content Placeholder 2"/>
          <p:cNvSpPr>
            <a:spLocks noGrp="1"/>
          </p:cNvSpPr>
          <p:nvPr>
            <p:ph idx="1"/>
          </p:nvPr>
        </p:nvSpPr>
        <p:spPr>
          <a:xfrm>
            <a:off x="1365955" y="1456267"/>
            <a:ext cx="9567655" cy="4831644"/>
          </a:xfrm>
        </p:spPr>
        <p:txBody>
          <a:bodyPr>
            <a:noAutofit/>
          </a:bodyPr>
          <a:lstStyle/>
          <a:p>
            <a:pPr marL="502920" indent="-457200">
              <a:buFont typeface="+mj-lt"/>
              <a:buAutoNum type="arabicPeriod"/>
            </a:pPr>
            <a:r>
              <a:rPr lang="en-US" sz="3200" dirty="0">
                <a:solidFill>
                  <a:srgbClr val="0070C0"/>
                </a:solidFill>
              </a:rPr>
              <a:t>God remembers </a:t>
            </a:r>
            <a:r>
              <a:rPr lang="en-US" sz="3200" dirty="0"/>
              <a:t>- book of remembrance (Mal </a:t>
            </a:r>
            <a:r>
              <a:rPr lang="en-US" sz="3200" dirty="0" smtClean="0"/>
              <a:t>3:16)</a:t>
            </a:r>
          </a:p>
          <a:p>
            <a:pPr marL="880110" lvl="1" indent="-514350">
              <a:buFont typeface="+mj-lt"/>
              <a:buAutoNum type="alphaLcPeriod" startAt="2"/>
            </a:pPr>
            <a:r>
              <a:rPr lang="en-US" sz="2800" dirty="0"/>
              <a:t>Repentant dying thief on the cross </a:t>
            </a:r>
          </a:p>
          <a:p>
            <a:pPr marL="365760" lvl="1" indent="0">
              <a:buNone/>
            </a:pPr>
            <a:r>
              <a:rPr lang="en-US" sz="2800" dirty="0"/>
              <a:t>And he said, “Jesus, remember me when you come into your kingdom.” And he said to him, “Truly, I say to you, today you will be with me in paradise.” </a:t>
            </a:r>
            <a:r>
              <a:rPr lang="en-US" sz="2800" dirty="0" smtClean="0"/>
              <a:t>                           Lk </a:t>
            </a:r>
            <a:r>
              <a:rPr lang="en-US" sz="2800" dirty="0"/>
              <a:t>23:42-43 </a:t>
            </a:r>
            <a:r>
              <a:rPr lang="en-US" sz="2800" dirty="0" smtClean="0"/>
              <a:t>ESV</a:t>
            </a:r>
          </a:p>
          <a:p>
            <a:pPr marL="365760" lvl="1" indent="0">
              <a:buNone/>
            </a:pPr>
            <a:endParaRPr lang="en-SG" sz="2800" dirty="0"/>
          </a:p>
          <a:p>
            <a:pPr marL="365760" lvl="1" indent="0">
              <a:buNone/>
            </a:pPr>
            <a:r>
              <a:rPr lang="en-SG" sz="2800" dirty="0"/>
              <a:t>God remembers us when we </a:t>
            </a:r>
            <a:r>
              <a:rPr lang="en-SG" sz="2800" dirty="0" smtClean="0"/>
              <a:t>are heart-broken. </a:t>
            </a:r>
            <a:endParaRPr lang="en-US" sz="2800" dirty="0"/>
          </a:p>
          <a:p>
            <a:pPr marL="365760" lvl="1" indent="0">
              <a:buNone/>
            </a:pPr>
            <a:r>
              <a:rPr lang="en-US" sz="3000" dirty="0" smtClean="0"/>
              <a:t> </a:t>
            </a:r>
            <a:endParaRPr lang="en-US" sz="3000" dirty="0"/>
          </a:p>
          <a:p>
            <a:pPr marL="45720" indent="0">
              <a:buNone/>
            </a:pPr>
            <a:endParaRPr lang="en-US" sz="3200" dirty="0"/>
          </a:p>
        </p:txBody>
      </p:sp>
      <p:pic>
        <p:nvPicPr>
          <p:cNvPr id="4" name="Picture 3"/>
          <p:cNvPicPr>
            <a:picLocks noChangeAspect="1"/>
          </p:cNvPicPr>
          <p:nvPr/>
        </p:nvPicPr>
        <p:blipFill>
          <a:blip r:embed="rId2"/>
          <a:stretch>
            <a:fillRect/>
          </a:stretch>
        </p:blipFill>
        <p:spPr>
          <a:xfrm>
            <a:off x="9853658" y="4098048"/>
            <a:ext cx="2338342" cy="2759952"/>
          </a:xfrm>
          <a:prstGeom prst="rect">
            <a:avLst/>
          </a:prstGeom>
        </p:spPr>
      </p:pic>
    </p:spTree>
    <p:extLst>
      <p:ext uri="{BB962C8B-B14F-4D97-AF65-F5344CB8AC3E}">
        <p14:creationId xmlns:p14="http://schemas.microsoft.com/office/powerpoint/2010/main" val="7372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Health Fitness 16x9">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lth and fitness presentation (widescreen).potx" id="{ABFD658B-2256-413B-9244-0F977A0B2D12}" vid="{E4CB021D-C859-4C82-BDBB-2F2FACCF0D80}"/>
    </a:ext>
  </a:extLst>
</a:theme>
</file>

<file path=ppt/theme/theme2.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Health and fitness presentation (widescreen)</Template>
  <TotalTime>2515</TotalTime>
  <Words>492</Words>
  <Application>Microsoft Office PowerPoint</Application>
  <PresentationFormat>Widescreen</PresentationFormat>
  <Paragraphs>95</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Wingdings</vt:lpstr>
      <vt:lpstr>Health Fitness 16x9</vt:lpstr>
      <vt:lpstr>What profit is there in serving god?</vt:lpstr>
      <vt:lpstr>Timeline of Israel &amp; judah</vt:lpstr>
      <vt:lpstr>Background to malachi</vt:lpstr>
      <vt:lpstr>Background to malachi</vt:lpstr>
      <vt:lpstr>Background to malachi</vt:lpstr>
      <vt:lpstr>Mal 3:13-15 ESV</vt:lpstr>
      <vt:lpstr>Mal 3:16-18 ESV</vt:lpstr>
      <vt:lpstr>3 Profits in serving god</vt:lpstr>
      <vt:lpstr>3 Profits in serving god</vt:lpstr>
      <vt:lpstr>3 Profits in serving god</vt:lpstr>
      <vt:lpstr>3 Profits in serving god</vt:lpstr>
      <vt:lpstr>3 Profits in serving god</vt:lpstr>
      <vt:lpstr>3 Profits in serving god</vt:lpstr>
      <vt:lpstr>3 Profits in serving god</vt:lpstr>
      <vt:lpstr>3 Profits in serving god</vt:lpstr>
      <vt:lpstr>3 Profits in serving god</vt:lpstr>
      <vt:lpstr>3 Profits in serving god</vt:lpstr>
      <vt:lpstr>3 Profits in serving god</vt:lpstr>
      <vt:lpstr>Conclusion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blessing of community</dc:title>
  <dc:creator>Ang Kheng San Cecil</dc:creator>
  <cp:lastModifiedBy>SANCTUARY PROJ</cp:lastModifiedBy>
  <cp:revision>112</cp:revision>
  <dcterms:created xsi:type="dcterms:W3CDTF">2019-04-29T08:47:00Z</dcterms:created>
  <dcterms:modified xsi:type="dcterms:W3CDTF">2020-03-22T00:55:37Z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